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258" r:id="rId2"/>
    <p:sldId id="259" r:id="rId3"/>
    <p:sldId id="260" r:id="rId4"/>
    <p:sldId id="261" r:id="rId5"/>
    <p:sldId id="262" r:id="rId6"/>
    <p:sldId id="263" r:id="rId7"/>
    <p:sldId id="264" r:id="rId8"/>
    <p:sldId id="265" r:id="rId9"/>
    <p:sldId id="266" r:id="rId10"/>
    <p:sldId id="267" r:id="rId11"/>
    <p:sldId id="268" r:id="rId12"/>
    <p:sldId id="270" r:id="rId13"/>
    <p:sldId id="271" r:id="rId14"/>
    <p:sldId id="272" r:id="rId15"/>
    <p:sldId id="273" r:id="rId16"/>
    <p:sldId id="274" r:id="rId17"/>
    <p:sldId id="275" r:id="rId18"/>
    <p:sldId id="295" r:id="rId19"/>
    <p:sldId id="277" r:id="rId20"/>
    <p:sldId id="278" r:id="rId21"/>
    <p:sldId id="279" r:id="rId22"/>
    <p:sldId id="280" r:id="rId23"/>
    <p:sldId id="281" r:id="rId24"/>
    <p:sldId id="284" r:id="rId25"/>
    <p:sldId id="288" r:id="rId26"/>
    <p:sldId id="289" r:id="rId27"/>
    <p:sldId id="290" r:id="rId28"/>
    <p:sldId id="291" r:id="rId29"/>
    <p:sldId id="296" r:id="rId30"/>
  </p:sldIdLst>
  <p:sldSz cx="9144000" cy="5143500" type="screen16x9"/>
  <p:notesSz cx="7099300" cy="10234613"/>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50"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50"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50"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50"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99FFCC"/>
    <a:srgbClr val="66FF99"/>
    <a:srgbClr val="CCFFFF"/>
    <a:srgbClr val="1C1C1C"/>
    <a:srgbClr val="000000"/>
    <a:srgbClr val="331246"/>
    <a:srgbClr val="2A0F39"/>
    <a:srgbClr val="270D35"/>
    <a:srgbClr val="2D0F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1520" autoAdjust="0"/>
  </p:normalViewPr>
  <p:slideViewPr>
    <p:cSldViewPr snapToGrid="0" snapToObjects="1">
      <p:cViewPr varScale="1">
        <p:scale>
          <a:sx n="50" d="100"/>
          <a:sy n="50" d="100"/>
        </p:scale>
        <p:origin x="1059" y="36"/>
      </p:cViewPr>
      <p:guideLst>
        <p:guide orient="horz" pos="1620"/>
        <p:guide pos="2880"/>
      </p:guideLst>
    </p:cSldViewPr>
  </p:slideViewPr>
  <p:notesTextViewPr>
    <p:cViewPr>
      <p:scale>
        <a:sx n="125" d="100"/>
        <a:sy n="125" d="100"/>
      </p:scale>
      <p:origin x="0" y="0"/>
    </p:cViewPr>
  </p:notesTextViewPr>
  <p:notesViewPr>
    <p:cSldViewPr snapToGrid="0" snapToObjects="1">
      <p:cViewPr>
        <p:scale>
          <a:sx n="33" d="100"/>
          <a:sy n="33" d="100"/>
        </p:scale>
        <p:origin x="3015" y="33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900"/>
            </a:lvl1pPr>
          </a:lstStyle>
          <a:p>
            <a:endParaRPr kumimoji="1" lang="ja-JP" altLang="en-US" dirty="0"/>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900"/>
            </a:lvl1pPr>
          </a:lstStyle>
          <a:p>
            <a:fld id="{81A4857E-0EAF-4FB2-AFAC-941D9283848D}" type="datetimeFigureOut">
              <a:rPr kumimoji="1" lang="ja-JP" altLang="en-US" smtClean="0"/>
              <a:pPr/>
              <a:t>2016/7/25</a:t>
            </a:fld>
            <a:endParaRPr kumimoji="1" lang="ja-JP" altLang="en-US" dirty="0"/>
          </a:p>
        </p:txBody>
      </p:sp>
      <p:sp>
        <p:nvSpPr>
          <p:cNvPr id="4" name="スライド イメージ プレースホルダー 3"/>
          <p:cNvSpPr>
            <a:spLocks noGrp="1" noRot="1" noChangeAspect="1"/>
          </p:cNvSpPr>
          <p:nvPr>
            <p:ph type="sldImg" idx="2"/>
          </p:nvPr>
        </p:nvSpPr>
        <p:spPr>
          <a:xfrm>
            <a:off x="1850709" y="250888"/>
            <a:ext cx="3468638" cy="1951194"/>
          </a:xfrm>
          <a:prstGeom prst="rect">
            <a:avLst/>
          </a:prstGeom>
          <a:noFill/>
          <a:ln w="12700">
            <a:solidFill>
              <a:prstClr val="black"/>
            </a:solidFill>
          </a:ln>
        </p:spPr>
        <p:txBody>
          <a:bodyPr vert="horz" lIns="99048" tIns="49524" rIns="99048" bIns="49524" rtlCol="0" anchor="ctr"/>
          <a:lstStyle/>
          <a:p>
            <a:endParaRPr lang="ja-JP" altLang="en-US" dirty="0"/>
          </a:p>
        </p:txBody>
      </p:sp>
      <p:sp>
        <p:nvSpPr>
          <p:cNvPr id="5" name="ノート プレースホルダー 4"/>
          <p:cNvSpPr>
            <a:spLocks noGrp="1"/>
          </p:cNvSpPr>
          <p:nvPr>
            <p:ph type="body" sz="quarter" idx="3"/>
          </p:nvPr>
        </p:nvSpPr>
        <p:spPr>
          <a:xfrm>
            <a:off x="261257" y="2202082"/>
            <a:ext cx="6647543" cy="7740204"/>
          </a:xfrm>
          <a:prstGeom prst="rect">
            <a:avLst/>
          </a:prstGeom>
        </p:spPr>
        <p:txBody>
          <a:bodyPr vert="horz" lIns="99048" tIns="49524" rIns="99048" bIns="49524"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900"/>
            </a:lvl1pPr>
          </a:lstStyle>
          <a:p>
            <a:endParaRPr kumimoji="1" lang="ja-JP" altLang="en-US" dirty="0"/>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900"/>
            </a:lvl1pPr>
          </a:lstStyle>
          <a:p>
            <a:fld id="{C76E65E7-02BF-47E5-B186-0129261977FE}" type="slidenum">
              <a:rPr kumimoji="1" lang="ja-JP" altLang="en-US" smtClean="0"/>
              <a:pPr/>
              <a:t>‹#›</a:t>
            </a:fld>
            <a:endParaRPr kumimoji="1" lang="ja-JP" altLang="en-US" dirty="0"/>
          </a:p>
        </p:txBody>
      </p:sp>
    </p:spTree>
    <p:extLst>
      <p:ext uri="{BB962C8B-B14F-4D97-AF65-F5344CB8AC3E}">
        <p14:creationId xmlns:p14="http://schemas.microsoft.com/office/powerpoint/2010/main" val="29599631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2800" kern="1200">
        <a:solidFill>
          <a:schemeClr val="tx1"/>
        </a:solidFill>
        <a:latin typeface="+mn-lt"/>
        <a:ea typeface="+mn-ea"/>
        <a:cs typeface="+mn-cs"/>
      </a:defRPr>
    </a:lvl1pPr>
    <a:lvl2pPr marL="457200" algn="l" defTabSz="914400" rtl="0" eaLnBrk="1" latinLnBrk="0" hangingPunct="1">
      <a:defRPr kumimoji="1" sz="2800" kern="1200">
        <a:solidFill>
          <a:schemeClr val="tx1"/>
        </a:solidFill>
        <a:latin typeface="+mn-lt"/>
        <a:ea typeface="+mn-ea"/>
        <a:cs typeface="+mn-cs"/>
      </a:defRPr>
    </a:lvl2pPr>
    <a:lvl3pPr marL="914400" algn="l" defTabSz="914400" rtl="0" eaLnBrk="1" latinLnBrk="0" hangingPunct="1">
      <a:defRPr kumimoji="1" sz="2800" kern="1200">
        <a:solidFill>
          <a:schemeClr val="tx1"/>
        </a:solidFill>
        <a:latin typeface="+mn-lt"/>
        <a:ea typeface="+mn-ea"/>
        <a:cs typeface="+mn-cs"/>
      </a:defRPr>
    </a:lvl3pPr>
    <a:lvl4pPr marL="1371600" algn="l" defTabSz="914400" rtl="0" eaLnBrk="1" latinLnBrk="0" hangingPunct="1">
      <a:defRPr kumimoji="1" sz="2800" kern="1200">
        <a:solidFill>
          <a:schemeClr val="tx1"/>
        </a:solidFill>
        <a:latin typeface="+mn-lt"/>
        <a:ea typeface="+mn-ea"/>
        <a:cs typeface="+mn-cs"/>
      </a:defRPr>
    </a:lvl4pPr>
    <a:lvl5pPr marL="1828800" algn="l" defTabSz="914400" rtl="0" eaLnBrk="1" latinLnBrk="0" hangingPunct="1">
      <a:defRPr kumimoji="1" sz="28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0"/>
          </p:nvPr>
        </p:nvSpPr>
        <p:spPr/>
        <p:txBody>
          <a:bodyPr/>
          <a:lstStyle/>
          <a:p>
            <a:fld id="{155E6038-3B7A-4583-AAD0-D1869668850A}" type="slidenum">
              <a:rPr lang="ja-JP" altLang="en-US" smtClean="0"/>
              <a:pPr/>
              <a:t>1</a:t>
            </a:fld>
            <a:endParaRPr lang="ja-JP" altLang="en-US" dirty="0"/>
          </a:p>
        </p:txBody>
      </p:sp>
      <p:sp>
        <p:nvSpPr>
          <p:cNvPr id="6" name="スライド イメージ プレースホルダー 5"/>
          <p:cNvSpPr>
            <a:spLocks noGrp="1" noRot="1" noChangeAspect="1"/>
          </p:cNvSpPr>
          <p:nvPr>
            <p:ph type="sldImg"/>
          </p:nvPr>
        </p:nvSpPr>
        <p:spPr>
          <a:xfrm>
            <a:off x="1851025" y="250825"/>
            <a:ext cx="3468688" cy="1951038"/>
          </a:xfrm>
        </p:spPr>
      </p:sp>
      <p:sp>
        <p:nvSpPr>
          <p:cNvPr id="7" name="ノート プレースホルダー 6"/>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781959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ノート プレースホルダー 2"/>
          <p:cNvSpPr>
            <a:spLocks noGrp="1"/>
          </p:cNvSpPr>
          <p:nvPr>
            <p:ph type="body" idx="1"/>
          </p:nvPr>
        </p:nvSpPr>
        <p:spPr/>
        <p:txBody>
          <a:bodyPr/>
          <a:lstStyle/>
          <a:p>
            <a:r>
              <a:rPr lang="en-US" altLang="ja-JP" dirty="0" smtClean="0"/>
              <a:t>The inputs of our authoring system are example skeleton animation, corresponding shape animation, and the number of helper bones. By learning these examples, we obtain the helper bone controller and the optimal skinning weights. Our method solves several least-square problems to minimize the approximation error of vertex position.</a:t>
            </a:r>
            <a:endParaRPr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lang="ja-JP" altLang="en-US" smtClean="0"/>
              <a:pPr/>
              <a:t>10</a:t>
            </a:fld>
            <a:endParaRPr lang="ja-JP" altLang="en-US" dirty="0"/>
          </a:p>
        </p:txBody>
      </p:sp>
      <p:sp>
        <p:nvSpPr>
          <p:cNvPr id="7" name="スライド イメージ プレースホルダー 6"/>
          <p:cNvSpPr>
            <a:spLocks noGrp="1" noRot="1" noChangeAspect="1"/>
          </p:cNvSpPr>
          <p:nvPr>
            <p:ph type="sldImg"/>
          </p:nvPr>
        </p:nvSpPr>
        <p:spPr/>
      </p:sp>
    </p:spTree>
    <p:extLst>
      <p:ext uri="{BB962C8B-B14F-4D97-AF65-F5344CB8AC3E}">
        <p14:creationId xmlns:p14="http://schemas.microsoft.com/office/powerpoint/2010/main" val="3163994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ノート プレースホルダー 2"/>
          <p:cNvSpPr>
            <a:spLocks noGrp="1"/>
          </p:cNvSpPr>
          <p:nvPr>
            <p:ph type="body" idx="1"/>
          </p:nvPr>
        </p:nvSpPr>
        <p:spPr/>
        <p:txBody>
          <a:bodyPr/>
          <a:lstStyle/>
          <a:p>
            <a:r>
              <a:rPr lang="en-US" altLang="ja-JP" dirty="0" smtClean="0"/>
              <a:t>First, we solve a modified version of skinning decomposition problem to obtain the optimal skinning weights and helper bone transformations at each frame. Next, we build a static controller as a polynomial function using least-square fitting on the estimated helper bone transformations. Finally, the residual between the example and output of the static controller is approximated by a dynamic controller using system identification method. In this talk, we will focus on the details of dynamic controller. Please see our papers for the details of the skinning decomposition and the static controller.</a:t>
            </a:r>
            <a:endParaRPr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lang="ja-JP" altLang="en-US" smtClean="0"/>
              <a:pPr/>
              <a:t>11</a:t>
            </a:fld>
            <a:endParaRPr lang="ja-JP" altLang="en-US" dirty="0"/>
          </a:p>
        </p:txBody>
      </p:sp>
      <p:sp>
        <p:nvSpPr>
          <p:cNvPr id="7" name="スライド イメージ プレースホルダー 6"/>
          <p:cNvSpPr>
            <a:spLocks noGrp="1" noRot="1" noChangeAspect="1"/>
          </p:cNvSpPr>
          <p:nvPr>
            <p:ph type="sldImg"/>
          </p:nvPr>
        </p:nvSpPr>
        <p:spPr>
          <a:xfrm>
            <a:off x="1851025" y="250825"/>
            <a:ext cx="3468688" cy="1951038"/>
          </a:xfrm>
        </p:spPr>
      </p:sp>
    </p:spTree>
    <p:extLst>
      <p:ext uri="{BB962C8B-B14F-4D97-AF65-F5344CB8AC3E}">
        <p14:creationId xmlns:p14="http://schemas.microsoft.com/office/powerpoint/2010/main" val="4202821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851025" y="250825"/>
            <a:ext cx="3468688" cy="1951038"/>
          </a:xfrm>
        </p:spPr>
      </p:sp>
      <p:sp>
        <p:nvSpPr>
          <p:cNvPr id="3" name="ノート プレースホルダー 2"/>
          <p:cNvSpPr>
            <a:spLocks noGrp="1"/>
          </p:cNvSpPr>
          <p:nvPr>
            <p:ph type="body" idx="1"/>
          </p:nvPr>
        </p:nvSpPr>
        <p:spPr/>
        <p:txBody>
          <a:bodyPr/>
          <a:lstStyle/>
          <a:p>
            <a:r>
              <a:rPr kumimoji="1" lang="en-US" altLang="ja-JP" dirty="0" smtClean="0"/>
              <a:t>Our dynamic controller is represented as a</a:t>
            </a:r>
            <a:r>
              <a:rPr kumimoji="1" lang="en-US" altLang="ja-JP" baseline="0" dirty="0" smtClean="0"/>
              <a:t> linear time-invariant system, or LTI. </a:t>
            </a:r>
            <a:r>
              <a:rPr kumimoji="1" lang="en-US" altLang="ja-JP" dirty="0" smtClean="0"/>
              <a:t>This system transfers the input, skeleton motion,</a:t>
            </a:r>
            <a:r>
              <a:rPr kumimoji="1" lang="en-US" altLang="ja-JP" baseline="0" dirty="0" smtClean="0"/>
              <a:t> to the output, dynamic helper bone motion,</a:t>
            </a:r>
            <a:r>
              <a:rPr kumimoji="1" lang="en-US" altLang="ja-JP" dirty="0" smtClean="0"/>
              <a:t> with a feedback control. The</a:t>
            </a:r>
            <a:r>
              <a:rPr kumimoji="1" lang="en-US" altLang="ja-JP" baseline="0" dirty="0" smtClean="0"/>
              <a:t> feedback signal is called </a:t>
            </a:r>
            <a:r>
              <a:rPr kumimoji="1" lang="en-US" altLang="ja-JP" dirty="0" smtClean="0"/>
              <a:t>internal</a:t>
            </a:r>
            <a:r>
              <a:rPr kumimoji="1" lang="en-US" altLang="ja-JP" baseline="0" dirty="0" smtClean="0"/>
              <a:t> state, which is a minimum subset of accumulated information of skeleton and helper bone motions. Roughly speaking, it could be interpreted as a reduced representation of internal dynamics of helper bone, such as kinetic energy and inertia force.</a:t>
            </a:r>
            <a:endParaRPr kumimoji="1"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kumimoji="1" lang="ja-JP" altLang="en-US" smtClean="0"/>
              <a:t>12</a:t>
            </a:fld>
            <a:endParaRPr kumimoji="1" lang="ja-JP" altLang="en-US" dirty="0"/>
          </a:p>
        </p:txBody>
      </p:sp>
    </p:spTree>
    <p:extLst>
      <p:ext uri="{BB962C8B-B14F-4D97-AF65-F5344CB8AC3E}">
        <p14:creationId xmlns:p14="http://schemas.microsoft.com/office/powerpoint/2010/main" val="2047286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851025" y="250825"/>
            <a:ext cx="3468688" cy="1951038"/>
          </a:xfrm>
        </p:spPr>
      </p:sp>
      <p:sp>
        <p:nvSpPr>
          <p:cNvPr id="3" name="ノート プレースホルダー 2"/>
          <p:cNvSpPr>
            <a:spLocks noGrp="1"/>
          </p:cNvSpPr>
          <p:nvPr>
            <p:ph type="body" idx="1"/>
          </p:nvPr>
        </p:nvSpPr>
        <p:spPr/>
        <p:txBody>
          <a:bodyPr/>
          <a:lstStyle/>
          <a:p>
            <a:r>
              <a:rPr kumimoji="1" lang="en-US" altLang="ja-JP" baseline="0" dirty="0" smtClean="0"/>
              <a:t>Typically,</a:t>
            </a:r>
            <a:r>
              <a:rPr kumimoji="1" lang="en-US" altLang="ja-JP" dirty="0" smtClean="0"/>
              <a:t> the LTI</a:t>
            </a:r>
            <a:r>
              <a:rPr kumimoji="1" lang="ja-JP" altLang="en-US" baseline="0" dirty="0" smtClean="0"/>
              <a:t> </a:t>
            </a:r>
            <a:r>
              <a:rPr kumimoji="1" lang="en-US" altLang="ja-JP" baseline="0" dirty="0" smtClean="0"/>
              <a:t>system is represented by a state-space model formulated as this simple matrix-vector product. The goal of the system identification is to estimate the unknown internal state Z and the system matrix, A , B, C and D, using given sequence of skeleton motion U and helper bone motion Y.</a:t>
            </a:r>
            <a:endParaRPr kumimoji="1"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kumimoji="1" lang="ja-JP" altLang="en-US" smtClean="0"/>
              <a:t>13</a:t>
            </a:fld>
            <a:endParaRPr kumimoji="1" lang="ja-JP" altLang="en-US" dirty="0"/>
          </a:p>
        </p:txBody>
      </p:sp>
    </p:spTree>
    <p:extLst>
      <p:ext uri="{BB962C8B-B14F-4D97-AF65-F5344CB8AC3E}">
        <p14:creationId xmlns:p14="http://schemas.microsoft.com/office/powerpoint/2010/main" val="613955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ノート プレースホルダー 2"/>
          <p:cNvSpPr>
            <a:spLocks noGrp="1"/>
          </p:cNvSpPr>
          <p:nvPr>
            <p:ph type="body" idx="1"/>
          </p:nvPr>
        </p:nvSpPr>
        <p:spPr/>
        <p:txBody>
          <a:bodyPr/>
          <a:lstStyle/>
          <a:p>
            <a:r>
              <a:rPr lang="en-US" altLang="ja-JP" dirty="0" smtClean="0"/>
              <a:t>Here, I will briefly explain the basic idea of a system identification, although we actually use an advanced method for robust and accurate estimation. First, we compose a Hankel matrix from helper bone transformation. Next, we compose another Hankel matrix from skeleton motion and computes its null-space projection, for cancelling the linear effect of skeleton motion from the helper bone. Finally, we estimate the internal state and the system matrix via truncated SVD of this matrix product.</a:t>
            </a:r>
          </a:p>
          <a:p>
            <a:r>
              <a:rPr lang="en-US" altLang="ja-JP" dirty="0" smtClean="0"/>
              <a:t>In the traditional system identification, the dimensionality of the</a:t>
            </a:r>
            <a:r>
              <a:rPr lang="en-US" altLang="ja-JP" baseline="0" dirty="0" smtClean="0"/>
              <a:t> state-space model </a:t>
            </a:r>
            <a:r>
              <a:rPr lang="en-US" altLang="ja-JP" dirty="0" smtClean="0"/>
              <a:t>is determined</a:t>
            </a:r>
            <a:r>
              <a:rPr lang="en-US" altLang="ja-JP" baseline="0" dirty="0" smtClean="0"/>
              <a:t> based on the singular values.</a:t>
            </a:r>
            <a:r>
              <a:rPr lang="en-US" altLang="ja-JP" dirty="0" smtClean="0"/>
              <a:t> However, we want to minimize the dimensionality for reducing the computational cost. The naïve method is to truncate insignificant singular values, but it often decreases the estimation accuracy. </a:t>
            </a:r>
          </a:p>
          <a:p>
            <a:endParaRPr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lang="ja-JP" altLang="en-US" smtClean="0"/>
              <a:pPr/>
              <a:t>14</a:t>
            </a:fld>
            <a:endParaRPr lang="ja-JP" altLang="en-US" dirty="0"/>
          </a:p>
        </p:txBody>
      </p:sp>
      <p:sp>
        <p:nvSpPr>
          <p:cNvPr id="7" name="スライド イメージ プレースホルダー 6"/>
          <p:cNvSpPr>
            <a:spLocks noGrp="1" noRot="1" noChangeAspect="1"/>
          </p:cNvSpPr>
          <p:nvPr>
            <p:ph type="sldImg"/>
          </p:nvPr>
        </p:nvSpPr>
        <p:spPr>
          <a:xfrm>
            <a:off x="1851025" y="250825"/>
            <a:ext cx="3468688" cy="1951038"/>
          </a:xfrm>
        </p:spPr>
      </p:sp>
    </p:spTree>
    <p:extLst>
      <p:ext uri="{BB962C8B-B14F-4D97-AF65-F5344CB8AC3E}">
        <p14:creationId xmlns:p14="http://schemas.microsoft.com/office/powerpoint/2010/main" val="2181348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ノート プレースホルダー 2"/>
          <p:cNvSpPr>
            <a:spLocks noGrp="1"/>
          </p:cNvSpPr>
          <p:nvPr>
            <p:ph type="body" idx="1"/>
          </p:nvPr>
        </p:nvSpPr>
        <p:spPr/>
        <p:txBody>
          <a:bodyPr/>
          <a:lstStyle/>
          <a:p>
            <a:r>
              <a:rPr lang="en-US" altLang="ja-JP" dirty="0" smtClean="0"/>
              <a:t>The important observation is, the dimensionality reduction is identical to a rank reduction of the matrix product U dagger Y, and</a:t>
            </a:r>
            <a:r>
              <a:rPr lang="en-US" altLang="ja-JP" baseline="0" dirty="0" smtClean="0"/>
              <a:t> this matrix often has sparsity. </a:t>
            </a:r>
            <a:r>
              <a:rPr lang="en-US" altLang="ja-JP" dirty="0" smtClean="0"/>
              <a:t>Even though the rank reduction problem</a:t>
            </a:r>
            <a:r>
              <a:rPr lang="en-US" altLang="ja-JP" baseline="0" dirty="0" smtClean="0"/>
              <a:t> </a:t>
            </a:r>
            <a:r>
              <a:rPr lang="en-US" altLang="ja-JP" dirty="0" smtClean="0"/>
              <a:t>is difficult to solve, </a:t>
            </a:r>
            <a:r>
              <a:rPr lang="en-US" altLang="ja-JP" baseline="0" dirty="0" smtClean="0"/>
              <a:t>an approximate solution can be efficiently obtained by </a:t>
            </a:r>
            <a:r>
              <a:rPr lang="en-US" altLang="ja-JP" dirty="0" smtClean="0"/>
              <a:t>minimizing its nuclear norm</a:t>
            </a:r>
            <a:r>
              <a:rPr lang="en-US" altLang="ja-JP" baseline="0" dirty="0" smtClean="0"/>
              <a:t>, </a:t>
            </a:r>
            <a:r>
              <a:rPr lang="en-US" altLang="ja-JP" dirty="0" smtClean="0"/>
              <a:t>according to the recent researches on sparse modeling</a:t>
            </a:r>
            <a:r>
              <a:rPr lang="en-US" altLang="ja-JP" baseline="0" dirty="0" smtClean="0"/>
              <a:t>.</a:t>
            </a:r>
          </a:p>
        </p:txBody>
      </p:sp>
      <p:sp>
        <p:nvSpPr>
          <p:cNvPr id="4" name="スライド番号プレースホルダー 3"/>
          <p:cNvSpPr>
            <a:spLocks noGrp="1"/>
          </p:cNvSpPr>
          <p:nvPr>
            <p:ph type="sldNum" sz="quarter" idx="10"/>
          </p:nvPr>
        </p:nvSpPr>
        <p:spPr/>
        <p:txBody>
          <a:bodyPr/>
          <a:lstStyle/>
          <a:p>
            <a:fld id="{155E6038-3B7A-4583-AAD0-D1869668850A}" type="slidenum">
              <a:rPr lang="ja-JP" altLang="en-US" smtClean="0"/>
              <a:pPr/>
              <a:t>15</a:t>
            </a:fld>
            <a:endParaRPr lang="ja-JP" altLang="en-US" dirty="0"/>
          </a:p>
        </p:txBody>
      </p:sp>
      <p:sp>
        <p:nvSpPr>
          <p:cNvPr id="7" name="スライド イメージ プレースホルダー 6"/>
          <p:cNvSpPr>
            <a:spLocks noGrp="1" noRot="1" noChangeAspect="1"/>
          </p:cNvSpPr>
          <p:nvPr>
            <p:ph type="sldImg"/>
          </p:nvPr>
        </p:nvSpPr>
        <p:spPr>
          <a:xfrm>
            <a:off x="1851025" y="250825"/>
            <a:ext cx="3468688" cy="1951038"/>
          </a:xfrm>
        </p:spPr>
      </p:sp>
    </p:spTree>
    <p:extLst>
      <p:ext uri="{BB962C8B-B14F-4D97-AF65-F5344CB8AC3E}">
        <p14:creationId xmlns:p14="http://schemas.microsoft.com/office/powerpoint/2010/main" val="4142433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ノート プレースホルダー 2"/>
          <p:cNvSpPr>
            <a:spLocks noGrp="1"/>
          </p:cNvSpPr>
          <p:nvPr>
            <p:ph type="body" idx="1"/>
          </p:nvPr>
        </p:nvSpPr>
        <p:spPr/>
        <p:txBody>
          <a:bodyPr/>
          <a:lstStyle/>
          <a:p>
            <a:r>
              <a:rPr lang="en-US" altLang="ja-JP" dirty="0" smtClean="0"/>
              <a:t>There are some system identification methods based on the nuclear norm optimization. We experimentally found that N2SID is most robust and efficient. This method enables the control of tradeoff between the rank reduction and the estimation accuracy through the shrinkage parameter, denoted by Beta. In other words, N2SID reduces the size of state-space model given the user-specified control precision.</a:t>
            </a:r>
          </a:p>
          <a:p>
            <a:endParaRPr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lang="ja-JP" altLang="en-US" smtClean="0"/>
              <a:pPr/>
              <a:t>16</a:t>
            </a:fld>
            <a:endParaRPr lang="ja-JP" altLang="en-US" dirty="0"/>
          </a:p>
        </p:txBody>
      </p:sp>
      <p:sp>
        <p:nvSpPr>
          <p:cNvPr id="7" name="スライド イメージ プレースホルダー 6"/>
          <p:cNvSpPr>
            <a:spLocks noGrp="1" noRot="1" noChangeAspect="1"/>
          </p:cNvSpPr>
          <p:nvPr>
            <p:ph type="sldImg"/>
          </p:nvPr>
        </p:nvSpPr>
        <p:spPr>
          <a:xfrm>
            <a:off x="1851025" y="250825"/>
            <a:ext cx="3468688" cy="1951038"/>
          </a:xfrm>
        </p:spPr>
      </p:sp>
    </p:spTree>
    <p:extLst>
      <p:ext uri="{BB962C8B-B14F-4D97-AF65-F5344CB8AC3E}">
        <p14:creationId xmlns:p14="http://schemas.microsoft.com/office/powerpoint/2010/main" val="621783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851025" y="250825"/>
            <a:ext cx="3468688" cy="1951038"/>
          </a:xfrm>
        </p:spPr>
      </p:sp>
      <p:sp>
        <p:nvSpPr>
          <p:cNvPr id="3" name="ノート プレースホルダー 2"/>
          <p:cNvSpPr>
            <a:spLocks noGrp="1"/>
          </p:cNvSpPr>
          <p:nvPr>
            <p:ph type="body" idx="1"/>
          </p:nvPr>
        </p:nvSpPr>
        <p:spPr/>
        <p:txBody>
          <a:bodyPr/>
          <a:lstStyle/>
          <a:p>
            <a:pPr defTabSz="990478">
              <a:defRPr/>
            </a:pPr>
            <a:r>
              <a:rPr kumimoji="1" lang="en-US" altLang="ja-JP" dirty="0" smtClean="0"/>
              <a:t>In summary, our</a:t>
            </a:r>
            <a:r>
              <a:rPr kumimoji="1" lang="en-US" altLang="ja-JP" baseline="0" dirty="0" smtClean="0"/>
              <a:t> technical contribution is the introduction of state-space model to the helper bone controllers for mapping</a:t>
            </a:r>
            <a:r>
              <a:rPr kumimoji="1" lang="en-US" altLang="ja-JP" dirty="0" smtClean="0"/>
              <a:t> </a:t>
            </a:r>
            <a:r>
              <a:rPr kumimoji="1" lang="en-US" altLang="ja-JP" baseline="0" dirty="0" smtClean="0"/>
              <a:t>the primary skeleton motion to the helper bone. We also use N2SID for automatically building a compact controller from examples.</a:t>
            </a:r>
          </a:p>
          <a:p>
            <a:pPr defTabSz="990478">
              <a:defRPr/>
            </a:pPr>
            <a:endParaRPr kumimoji="1"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kumimoji="1" lang="ja-JP" altLang="en-US" smtClean="0"/>
              <a:t>17</a:t>
            </a:fld>
            <a:endParaRPr kumimoji="1" lang="ja-JP" altLang="en-US" dirty="0"/>
          </a:p>
        </p:txBody>
      </p:sp>
    </p:spTree>
    <p:extLst>
      <p:ext uri="{BB962C8B-B14F-4D97-AF65-F5344CB8AC3E}">
        <p14:creationId xmlns:p14="http://schemas.microsoft.com/office/powerpoint/2010/main" val="1561593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ノート プレースホルダー 2"/>
          <p:cNvSpPr>
            <a:spLocks noGrp="1"/>
          </p:cNvSpPr>
          <p:nvPr>
            <p:ph type="body" idx="1"/>
          </p:nvPr>
        </p:nvSpPr>
        <p:spPr/>
        <p:txBody>
          <a:bodyPr/>
          <a:lstStyle/>
          <a:p>
            <a:r>
              <a:rPr lang="en-US" altLang="ja-JP" smtClean="0"/>
              <a:t>Now I will demonstrate some experimental results.</a:t>
            </a:r>
            <a:endParaRPr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lang="ja-JP" altLang="en-US" smtClean="0"/>
              <a:pPr/>
              <a:t>18</a:t>
            </a:fld>
            <a:endParaRPr lang="ja-JP" altLang="en-US" dirty="0"/>
          </a:p>
        </p:txBody>
      </p:sp>
      <p:sp>
        <p:nvSpPr>
          <p:cNvPr id="7" name="スライド イメージ プレースホルダー 6"/>
          <p:cNvSpPr>
            <a:spLocks noGrp="1" noRot="1" noChangeAspect="1"/>
          </p:cNvSpPr>
          <p:nvPr>
            <p:ph type="sldImg"/>
          </p:nvPr>
        </p:nvSpPr>
        <p:spPr>
          <a:xfrm>
            <a:off x="1851025" y="250825"/>
            <a:ext cx="3468688" cy="1951038"/>
          </a:xfrm>
        </p:spPr>
      </p:sp>
    </p:spTree>
    <p:extLst>
      <p:ext uri="{BB962C8B-B14F-4D97-AF65-F5344CB8AC3E}">
        <p14:creationId xmlns:p14="http://schemas.microsoft.com/office/powerpoint/2010/main" val="2874882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ノート プレースホルダー 2"/>
          <p:cNvSpPr>
            <a:spLocks noGrp="1"/>
          </p:cNvSpPr>
          <p:nvPr>
            <p:ph type="body" idx="1"/>
          </p:nvPr>
        </p:nvSpPr>
        <p:spPr/>
        <p:txBody>
          <a:bodyPr/>
          <a:lstStyle/>
          <a:p>
            <a:r>
              <a:rPr lang="en-US" altLang="ja-JP" smtClean="0"/>
              <a:t>Our first experiment uses a tutorial asset of Maya muscle for generating training data of 4000 frames. This monster’s leg model has skeleton and virtual muscles for driving the skin deformation.</a:t>
            </a:r>
            <a:endParaRPr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lang="ja-JP" altLang="en-US" smtClean="0"/>
              <a:pPr/>
              <a:t>19</a:t>
            </a:fld>
            <a:endParaRPr lang="ja-JP" altLang="en-US" dirty="0"/>
          </a:p>
        </p:txBody>
      </p:sp>
      <p:sp>
        <p:nvSpPr>
          <p:cNvPr id="7" name="スライド イメージ プレースホルダー 6"/>
          <p:cNvSpPr>
            <a:spLocks noGrp="1" noRot="1" noChangeAspect="1"/>
          </p:cNvSpPr>
          <p:nvPr>
            <p:ph type="sldImg"/>
          </p:nvPr>
        </p:nvSpPr>
        <p:spPr>
          <a:xfrm>
            <a:off x="1851025" y="250825"/>
            <a:ext cx="3468688" cy="1951038"/>
          </a:xfrm>
        </p:spPr>
      </p:sp>
    </p:spTree>
    <p:extLst>
      <p:ext uri="{BB962C8B-B14F-4D97-AF65-F5344CB8AC3E}">
        <p14:creationId xmlns:p14="http://schemas.microsoft.com/office/powerpoint/2010/main" val="2658390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851025" y="250825"/>
            <a:ext cx="3468688" cy="1951038"/>
          </a:xfrm>
        </p:spPr>
      </p:sp>
      <p:sp>
        <p:nvSpPr>
          <p:cNvPr id="3" name="ノート プレースホルダー 2"/>
          <p:cNvSpPr>
            <a:spLocks noGrp="1"/>
          </p:cNvSpPr>
          <p:nvPr>
            <p:ph type="body" idx="1"/>
          </p:nvPr>
        </p:nvSpPr>
        <p:spPr/>
        <p:txBody>
          <a:bodyPr/>
          <a:lstStyle/>
          <a:p>
            <a:r>
              <a:rPr kumimoji="1" lang="en-US" altLang="ja-JP" dirty="0" smtClean="0"/>
              <a:t>Expressive skin deformation is vital for believable</a:t>
            </a:r>
            <a:r>
              <a:rPr kumimoji="1" lang="en-US" altLang="ja-JP" baseline="0" dirty="0" smtClean="0"/>
              <a:t> character animation. Especially, dynamic skin behavior is important in visualizing how soft the model is. Our motivation is to develop a practical method for synthesizing dynamic skin deformation in real-time.</a:t>
            </a:r>
            <a:endParaRPr kumimoji="1"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kumimoji="1" lang="ja-JP" altLang="en-US" smtClean="0"/>
              <a:t>2</a:t>
            </a:fld>
            <a:endParaRPr kumimoji="1" lang="ja-JP" altLang="en-US" dirty="0"/>
          </a:p>
        </p:txBody>
      </p:sp>
    </p:spTree>
    <p:extLst>
      <p:ext uri="{BB962C8B-B14F-4D97-AF65-F5344CB8AC3E}">
        <p14:creationId xmlns:p14="http://schemas.microsoft.com/office/powerpoint/2010/main" val="2864422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ノート プレースホルダー 2"/>
          <p:cNvSpPr>
            <a:spLocks noGrp="1"/>
          </p:cNvSpPr>
          <p:nvPr>
            <p:ph type="body" idx="1"/>
          </p:nvPr>
        </p:nvSpPr>
        <p:spPr/>
        <p:txBody>
          <a:bodyPr/>
          <a:lstStyle/>
          <a:p>
            <a:r>
              <a:rPr lang="en-US" altLang="ja-JP" smtClean="0"/>
              <a:t>The training sequence was generated by interpolating randomly sampled key poses. We used two type of keyframe interpolation methods to cover a wide range of skin dynamics. </a:t>
            </a:r>
            <a:endParaRPr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lang="ja-JP" altLang="en-US" smtClean="0"/>
              <a:pPr/>
              <a:t>20</a:t>
            </a:fld>
            <a:endParaRPr lang="ja-JP" altLang="en-US" dirty="0"/>
          </a:p>
        </p:txBody>
      </p:sp>
      <p:sp>
        <p:nvSpPr>
          <p:cNvPr id="7" name="スライド イメージ プレースホルダー 6"/>
          <p:cNvSpPr>
            <a:spLocks noGrp="1" noRot="1" noChangeAspect="1"/>
          </p:cNvSpPr>
          <p:nvPr>
            <p:ph type="sldImg"/>
          </p:nvPr>
        </p:nvSpPr>
        <p:spPr>
          <a:xfrm>
            <a:off x="1851025" y="250825"/>
            <a:ext cx="3468688" cy="1951038"/>
          </a:xfrm>
        </p:spPr>
      </p:sp>
    </p:spTree>
    <p:extLst>
      <p:ext uri="{BB962C8B-B14F-4D97-AF65-F5344CB8AC3E}">
        <p14:creationId xmlns:p14="http://schemas.microsoft.com/office/powerpoint/2010/main" val="2620311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ノート プレースホルダー 2"/>
          <p:cNvSpPr>
            <a:spLocks noGrp="1"/>
          </p:cNvSpPr>
          <p:nvPr>
            <p:ph type="body" idx="1"/>
          </p:nvPr>
        </p:nvSpPr>
        <p:spPr/>
        <p:txBody>
          <a:bodyPr/>
          <a:lstStyle/>
          <a:p>
            <a:r>
              <a:rPr lang="en-US" altLang="ja-JP" smtClean="0"/>
              <a:t>We built the runtime rig with 4 helper bones by learning the training sequence. Helper bones are indicated by arrow gizmos. According to the movement of primary skeleton, helper bones are procedurally controlled to generate the dynamic behavior. The execution time for all controllers is within 20 us per frame.</a:t>
            </a:r>
            <a:endParaRPr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lang="ja-JP" altLang="en-US" smtClean="0"/>
              <a:pPr/>
              <a:t>21</a:t>
            </a:fld>
            <a:endParaRPr lang="ja-JP" altLang="en-US" dirty="0"/>
          </a:p>
        </p:txBody>
      </p:sp>
      <p:sp>
        <p:nvSpPr>
          <p:cNvPr id="7" name="スライド イメージ プレースホルダー 6"/>
          <p:cNvSpPr>
            <a:spLocks noGrp="1" noRot="1" noChangeAspect="1"/>
          </p:cNvSpPr>
          <p:nvPr>
            <p:ph type="sldImg"/>
          </p:nvPr>
        </p:nvSpPr>
        <p:spPr>
          <a:xfrm>
            <a:off x="1851025" y="250825"/>
            <a:ext cx="3468688" cy="1951038"/>
          </a:xfrm>
        </p:spPr>
      </p:sp>
    </p:spTree>
    <p:extLst>
      <p:ext uri="{BB962C8B-B14F-4D97-AF65-F5344CB8AC3E}">
        <p14:creationId xmlns:p14="http://schemas.microsoft.com/office/powerpoint/2010/main" val="3313398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ノート プレースホルダー 2"/>
          <p:cNvSpPr>
            <a:spLocks noGrp="1"/>
          </p:cNvSpPr>
          <p:nvPr>
            <p:ph type="body" idx="1"/>
          </p:nvPr>
        </p:nvSpPr>
        <p:spPr/>
        <p:txBody>
          <a:bodyPr/>
          <a:lstStyle/>
          <a:p>
            <a:r>
              <a:rPr lang="en-US" altLang="ja-JP" smtClean="0"/>
              <a:t>This table summarizes the results of performance evaluation. We compare against N4SID as baseline method, because this is the standard system identification without using nuclear norm optimization. Our method successfully reduces both execution time and data size while improving the approximation accuracy, independent of the the shrinkage parameter beta. This shows the superior performance of nuclear norm optimization than the naïve SVD.</a:t>
            </a:r>
            <a:endParaRPr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lang="ja-JP" altLang="en-US" smtClean="0"/>
              <a:pPr/>
              <a:t>22</a:t>
            </a:fld>
            <a:endParaRPr lang="ja-JP" altLang="en-US" dirty="0"/>
          </a:p>
        </p:txBody>
      </p:sp>
      <p:sp>
        <p:nvSpPr>
          <p:cNvPr id="7" name="スライド イメージ プレースホルダー 6"/>
          <p:cNvSpPr>
            <a:spLocks noGrp="1" noRot="1" noChangeAspect="1"/>
          </p:cNvSpPr>
          <p:nvPr>
            <p:ph type="sldImg"/>
          </p:nvPr>
        </p:nvSpPr>
        <p:spPr>
          <a:xfrm>
            <a:off x="1851025" y="250825"/>
            <a:ext cx="3468688" cy="1951038"/>
          </a:xfrm>
        </p:spPr>
      </p:sp>
    </p:spTree>
    <p:extLst>
      <p:ext uri="{BB962C8B-B14F-4D97-AF65-F5344CB8AC3E}">
        <p14:creationId xmlns:p14="http://schemas.microsoft.com/office/powerpoint/2010/main" val="368721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ノート プレースホルダー 2"/>
          <p:cNvSpPr>
            <a:spLocks noGrp="1"/>
          </p:cNvSpPr>
          <p:nvPr>
            <p:ph type="body" idx="1"/>
          </p:nvPr>
        </p:nvSpPr>
        <p:spPr/>
        <p:txBody>
          <a:bodyPr/>
          <a:lstStyle/>
          <a:p>
            <a:r>
              <a:rPr lang="en-US" altLang="ja-JP" smtClean="0"/>
              <a:t>We also implemented an autoregressive controller used in existing dynamic skinning, and in real-time clothing. As you see, this existing approach results in the slow convergence and lacks the dynamic behavior. Why our approach provides better results? Because the state-space model is a generalization of the autoregressive model, and integrating with N2SID more precisely capture the dynamics of helper bone with a minimal representation.</a:t>
            </a:r>
            <a:endParaRPr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lang="ja-JP" altLang="en-US" smtClean="0"/>
              <a:pPr/>
              <a:t>23</a:t>
            </a:fld>
            <a:endParaRPr lang="ja-JP" altLang="en-US" dirty="0"/>
          </a:p>
        </p:txBody>
      </p:sp>
      <p:sp>
        <p:nvSpPr>
          <p:cNvPr id="7" name="スライド イメージ プレースホルダー 6"/>
          <p:cNvSpPr>
            <a:spLocks noGrp="1" noRot="1" noChangeAspect="1"/>
          </p:cNvSpPr>
          <p:nvPr>
            <p:ph type="sldImg"/>
          </p:nvPr>
        </p:nvSpPr>
        <p:spPr>
          <a:xfrm>
            <a:off x="1851025" y="250825"/>
            <a:ext cx="3468688" cy="1951038"/>
          </a:xfrm>
        </p:spPr>
      </p:sp>
    </p:spTree>
    <p:extLst>
      <p:ext uri="{BB962C8B-B14F-4D97-AF65-F5344CB8AC3E}">
        <p14:creationId xmlns:p14="http://schemas.microsoft.com/office/powerpoint/2010/main" val="232569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ノート プレースホルダー 2"/>
          <p:cNvSpPr>
            <a:spLocks noGrp="1"/>
          </p:cNvSpPr>
          <p:nvPr>
            <p:ph type="body" idx="1"/>
          </p:nvPr>
        </p:nvSpPr>
        <p:spPr/>
        <p:txBody>
          <a:bodyPr/>
          <a:lstStyle/>
          <a:p>
            <a:r>
              <a:rPr lang="en-US" altLang="ja-JP" smtClean="0"/>
              <a:t>We applied our method to a muscle-based character model. The training and test sequences are the same dancing motion of 6000 frames. The blue color visualizes the influence of helper bones, in other words, darker blue indicates larger skinning weight. You can find the soft body parts are well covered by the helper bones. This heat map indicates the reconstruction error of vertex position. The error is observed mainly around the soft parts of the body, and its magnitude is within 0.3 cm.</a:t>
            </a:r>
            <a:endParaRPr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lang="ja-JP" altLang="en-US" smtClean="0"/>
              <a:pPr/>
              <a:t>24</a:t>
            </a:fld>
            <a:endParaRPr lang="ja-JP" altLang="en-US" dirty="0"/>
          </a:p>
        </p:txBody>
      </p:sp>
      <p:sp>
        <p:nvSpPr>
          <p:cNvPr id="7" name="スライド イメージ プレースホルダー 6"/>
          <p:cNvSpPr>
            <a:spLocks noGrp="1" noRot="1" noChangeAspect="1"/>
          </p:cNvSpPr>
          <p:nvPr>
            <p:ph type="sldImg"/>
          </p:nvPr>
        </p:nvSpPr>
        <p:spPr>
          <a:xfrm>
            <a:off x="1851025" y="250825"/>
            <a:ext cx="3468688" cy="1951038"/>
          </a:xfrm>
        </p:spPr>
      </p:sp>
    </p:spTree>
    <p:extLst>
      <p:ext uri="{BB962C8B-B14F-4D97-AF65-F5344CB8AC3E}">
        <p14:creationId xmlns:p14="http://schemas.microsoft.com/office/powerpoint/2010/main" val="3474785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ノート プレースホルダー 2"/>
          <p:cNvSpPr>
            <a:spLocks noGrp="1"/>
          </p:cNvSpPr>
          <p:nvPr>
            <p:ph type="body" idx="1"/>
          </p:nvPr>
        </p:nvSpPr>
        <p:spPr/>
        <p:txBody>
          <a:bodyPr/>
          <a:lstStyle/>
          <a:p>
            <a:r>
              <a:rPr lang="en-US" altLang="ja-JP" smtClean="0"/>
              <a:t>Our helper bone controller allows the exaggeration of dynamic movement by simply scaling the control signal. Excessive scaling causes collapse of skin, but this simple technique is practical for creating a variety of skin stiffness even from a single data set.</a:t>
            </a:r>
            <a:endParaRPr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lang="ja-JP" altLang="en-US" smtClean="0"/>
              <a:pPr/>
              <a:t>25</a:t>
            </a:fld>
            <a:endParaRPr lang="ja-JP" altLang="en-US" dirty="0"/>
          </a:p>
        </p:txBody>
      </p:sp>
      <p:sp>
        <p:nvSpPr>
          <p:cNvPr id="7" name="スライド イメージ プレースホルダー 6"/>
          <p:cNvSpPr>
            <a:spLocks noGrp="1" noRot="1" noChangeAspect="1"/>
          </p:cNvSpPr>
          <p:nvPr>
            <p:ph type="sldImg"/>
          </p:nvPr>
        </p:nvSpPr>
        <p:spPr>
          <a:xfrm>
            <a:off x="1851025" y="250825"/>
            <a:ext cx="3468688" cy="1951038"/>
          </a:xfrm>
        </p:spPr>
      </p:sp>
    </p:spTree>
    <p:extLst>
      <p:ext uri="{BB962C8B-B14F-4D97-AF65-F5344CB8AC3E}">
        <p14:creationId xmlns:p14="http://schemas.microsoft.com/office/powerpoint/2010/main" val="1687408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ノート プレースホルダー 2"/>
          <p:cNvSpPr>
            <a:spLocks noGrp="1"/>
          </p:cNvSpPr>
          <p:nvPr>
            <p:ph type="body" idx="1"/>
          </p:nvPr>
        </p:nvSpPr>
        <p:spPr/>
        <p:txBody>
          <a:bodyPr/>
          <a:lstStyle/>
          <a:p>
            <a:r>
              <a:rPr lang="en-US" altLang="ja-JP" smtClean="0"/>
              <a:t>Our another application is the LOD control of skin deformation. We can adaptively control these three LOD models by switching on and off the static and dynamic controllers.</a:t>
            </a:r>
            <a:endParaRPr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lang="ja-JP" altLang="en-US" smtClean="0"/>
              <a:pPr/>
              <a:t>26</a:t>
            </a:fld>
            <a:endParaRPr lang="ja-JP" altLang="en-US" dirty="0"/>
          </a:p>
        </p:txBody>
      </p:sp>
      <p:sp>
        <p:nvSpPr>
          <p:cNvPr id="7" name="スライド イメージ プレースホルダー 6"/>
          <p:cNvSpPr>
            <a:spLocks noGrp="1" noRot="1" noChangeAspect="1"/>
          </p:cNvSpPr>
          <p:nvPr>
            <p:ph type="sldImg"/>
          </p:nvPr>
        </p:nvSpPr>
        <p:spPr>
          <a:xfrm>
            <a:off x="1851025" y="250825"/>
            <a:ext cx="3468688" cy="1951038"/>
          </a:xfrm>
        </p:spPr>
      </p:sp>
    </p:spTree>
    <p:extLst>
      <p:ext uri="{BB962C8B-B14F-4D97-AF65-F5344CB8AC3E}">
        <p14:creationId xmlns:p14="http://schemas.microsoft.com/office/powerpoint/2010/main" val="3925557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ノート プレースホルダー 2"/>
          <p:cNvSpPr>
            <a:spLocks noGrp="1"/>
          </p:cNvSpPr>
          <p:nvPr>
            <p:ph type="body" idx="1"/>
          </p:nvPr>
        </p:nvSpPr>
        <p:spPr/>
        <p:txBody>
          <a:bodyPr/>
          <a:lstStyle/>
          <a:p>
            <a:r>
              <a:rPr lang="en-US" altLang="ja-JP" smtClean="0"/>
              <a:t>This scene includes about 5,000 monster’s leg models. Three LOD models are adaptively selected depending on the distance from the viewpoint. Our LOD control reduces the computational cost of the dynamic skinning for such a massive size of crowd scene.</a:t>
            </a:r>
          </a:p>
          <a:p>
            <a:endParaRPr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lang="ja-JP" altLang="en-US" smtClean="0"/>
              <a:pPr/>
              <a:t>27</a:t>
            </a:fld>
            <a:endParaRPr lang="ja-JP" altLang="en-US" dirty="0"/>
          </a:p>
        </p:txBody>
      </p:sp>
      <p:sp>
        <p:nvSpPr>
          <p:cNvPr id="7" name="スライド イメージ プレースホルダー 6"/>
          <p:cNvSpPr>
            <a:spLocks noGrp="1" noRot="1" noChangeAspect="1"/>
          </p:cNvSpPr>
          <p:nvPr>
            <p:ph type="sldImg"/>
          </p:nvPr>
        </p:nvSpPr>
        <p:spPr>
          <a:xfrm>
            <a:off x="1851025" y="250825"/>
            <a:ext cx="3468688" cy="1951038"/>
          </a:xfrm>
        </p:spPr>
      </p:sp>
    </p:spTree>
    <p:extLst>
      <p:ext uri="{BB962C8B-B14F-4D97-AF65-F5344CB8AC3E}">
        <p14:creationId xmlns:p14="http://schemas.microsoft.com/office/powerpoint/2010/main" val="2293646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ノート プレースホルダー 2"/>
          <p:cNvSpPr>
            <a:spLocks noGrp="1"/>
          </p:cNvSpPr>
          <p:nvPr>
            <p:ph type="body" idx="1"/>
          </p:nvPr>
        </p:nvSpPr>
        <p:spPr/>
        <p:txBody>
          <a:bodyPr/>
          <a:lstStyle/>
          <a:p>
            <a:r>
              <a:rPr lang="en-US" altLang="ja-JP" dirty="0" smtClean="0"/>
              <a:t>We here summarize the pros and cons. Our method generates plausible dynamic skin deformation with efficient runtime computation, thanks to the simple representation of state-space model and nuclear norm optimization. On the other hand, our method cannot synthesize detailed deformation such as wrinkles. External forces such as gravity and contact force are not considered. Also, our example-based, kinematic controller does not guarantee the physical validity such as volume preservation. In spite of these limitations, we believe that our method is useful and practical because there </a:t>
            </a:r>
            <a:r>
              <a:rPr lang="en-US" altLang="ja-JP" smtClean="0"/>
              <a:t>is only limited </a:t>
            </a:r>
            <a:r>
              <a:rPr lang="en-US" altLang="ja-JP" dirty="0" smtClean="0"/>
              <a:t>computational budget for skinning in commercial products.</a:t>
            </a:r>
          </a:p>
          <a:p>
            <a:endParaRPr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lang="ja-JP" altLang="en-US" smtClean="0"/>
              <a:pPr/>
              <a:t>28</a:t>
            </a:fld>
            <a:endParaRPr lang="ja-JP" altLang="en-US" dirty="0"/>
          </a:p>
        </p:txBody>
      </p:sp>
      <p:sp>
        <p:nvSpPr>
          <p:cNvPr id="7" name="スライド イメージ プレースホルダー 6"/>
          <p:cNvSpPr>
            <a:spLocks noGrp="1" noRot="1" noChangeAspect="1"/>
          </p:cNvSpPr>
          <p:nvPr>
            <p:ph type="sldImg"/>
          </p:nvPr>
        </p:nvSpPr>
        <p:spPr>
          <a:xfrm>
            <a:off x="1851025" y="250825"/>
            <a:ext cx="3468688" cy="1951038"/>
          </a:xfrm>
        </p:spPr>
      </p:sp>
    </p:spTree>
    <p:extLst>
      <p:ext uri="{BB962C8B-B14F-4D97-AF65-F5344CB8AC3E}">
        <p14:creationId xmlns:p14="http://schemas.microsoft.com/office/powerpoint/2010/main" val="3422158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ノート プレースホルダー 2"/>
          <p:cNvSpPr>
            <a:spLocks noGrp="1"/>
          </p:cNvSpPr>
          <p:nvPr>
            <p:ph type="body" idx="1"/>
          </p:nvPr>
        </p:nvSpPr>
        <p:spPr/>
        <p:txBody>
          <a:bodyPr/>
          <a:lstStyle/>
          <a:p>
            <a:r>
              <a:rPr lang="en-US" altLang="ja-JP" dirty="0" smtClean="0"/>
              <a:t>In conclusion, we have proposed the helper bone rig for generating example-based dynamic behavior with compact controllers. As</a:t>
            </a:r>
            <a:r>
              <a:rPr lang="en-US" altLang="ja-JP" baseline="0" dirty="0" smtClean="0"/>
              <a:t> a future work, w</a:t>
            </a:r>
            <a:r>
              <a:rPr lang="en-US" altLang="ja-JP" dirty="0" smtClean="0"/>
              <a:t>e should explore more efficient, adaptive rigging technique like modular rigging system</a:t>
            </a:r>
            <a:r>
              <a:rPr lang="en-US" altLang="ja-JP" baseline="0" dirty="0" smtClean="0"/>
              <a:t> because </a:t>
            </a:r>
            <a:r>
              <a:rPr lang="en-US" altLang="ja-JP" dirty="0" smtClean="0"/>
              <a:t>each helper bone is driven by all primary bones even if they are spatially distant. Another future direction is an extension to non-linear skinning models such as spherical blend skinning and dual quaternion skinning. The main challenge is a non-linear skinning decomposition, which is an open question.</a:t>
            </a:r>
            <a:endParaRPr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lang="ja-JP" altLang="en-US" smtClean="0"/>
              <a:pPr/>
              <a:t>29</a:t>
            </a:fld>
            <a:endParaRPr lang="ja-JP" altLang="en-US" dirty="0"/>
          </a:p>
        </p:txBody>
      </p:sp>
      <p:sp>
        <p:nvSpPr>
          <p:cNvPr id="7" name="スライド イメージ プレースホルダー 6"/>
          <p:cNvSpPr>
            <a:spLocks noGrp="1" noRot="1" noChangeAspect="1"/>
          </p:cNvSpPr>
          <p:nvPr>
            <p:ph type="sldImg"/>
          </p:nvPr>
        </p:nvSpPr>
        <p:spPr>
          <a:xfrm>
            <a:off x="1851025" y="250825"/>
            <a:ext cx="3468688" cy="1951038"/>
          </a:xfrm>
        </p:spPr>
      </p:sp>
    </p:spTree>
    <p:extLst>
      <p:ext uri="{BB962C8B-B14F-4D97-AF65-F5344CB8AC3E}">
        <p14:creationId xmlns:p14="http://schemas.microsoft.com/office/powerpoint/2010/main" val="2180836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ノート プレースホルダー 2"/>
          <p:cNvSpPr>
            <a:spLocks noGrp="1"/>
          </p:cNvSpPr>
          <p:nvPr>
            <p:ph type="body" idx="1"/>
          </p:nvPr>
        </p:nvSpPr>
        <p:spPr/>
        <p:txBody>
          <a:bodyPr/>
          <a:lstStyle/>
          <a:p>
            <a:r>
              <a:rPr lang="en-US" altLang="ja-JP" dirty="0" smtClean="0"/>
              <a:t>There are several requirements in developing real-time technology. Ideally, we should maximize all of these, but it is very challenging.</a:t>
            </a:r>
            <a:r>
              <a:rPr lang="ja-JP" altLang="en-US" dirty="0" smtClean="0"/>
              <a:t> </a:t>
            </a:r>
            <a:r>
              <a:rPr lang="en-US" altLang="ja-JP" dirty="0" smtClean="0"/>
              <a:t>In this study, [CLICK] we slightly compromise the animation quality. Our method cannot provide detailed deformation, and does not guarantee the physical validity. Our goal is to provide plausible dynamic skin deformation with robust, simple and efficient computation.</a:t>
            </a:r>
            <a:endParaRPr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lang="ja-JP" altLang="en-US" smtClean="0"/>
              <a:pPr/>
              <a:t>3</a:t>
            </a:fld>
            <a:endParaRPr lang="ja-JP" altLang="en-US" dirty="0"/>
          </a:p>
        </p:txBody>
      </p:sp>
      <p:sp>
        <p:nvSpPr>
          <p:cNvPr id="7" name="スライド イメージ プレースホルダー 6"/>
          <p:cNvSpPr>
            <a:spLocks noGrp="1" noRot="1" noChangeAspect="1"/>
          </p:cNvSpPr>
          <p:nvPr>
            <p:ph type="sldImg"/>
          </p:nvPr>
        </p:nvSpPr>
        <p:spPr>
          <a:xfrm>
            <a:off x="1851025" y="250825"/>
            <a:ext cx="3468688" cy="1951038"/>
          </a:xfrm>
        </p:spPr>
      </p:sp>
    </p:spTree>
    <p:extLst>
      <p:ext uri="{BB962C8B-B14F-4D97-AF65-F5344CB8AC3E}">
        <p14:creationId xmlns:p14="http://schemas.microsoft.com/office/powerpoint/2010/main" val="1572378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851025" y="250825"/>
            <a:ext cx="3468688" cy="1951038"/>
          </a:xfrm>
        </p:spPr>
      </p:sp>
      <p:sp>
        <p:nvSpPr>
          <p:cNvPr id="3" name="ノート プレースホルダー 2"/>
          <p:cNvSpPr>
            <a:spLocks noGrp="1"/>
          </p:cNvSpPr>
          <p:nvPr>
            <p:ph type="body" idx="1"/>
          </p:nvPr>
        </p:nvSpPr>
        <p:spPr/>
        <p:txBody>
          <a:bodyPr/>
          <a:lstStyle/>
          <a:p>
            <a:r>
              <a:rPr lang="en-US" altLang="ja-JP" dirty="0" smtClean="0"/>
              <a:t>The base technology of our method is </a:t>
            </a:r>
            <a:r>
              <a:rPr kumimoji="1" lang="en-US" altLang="ja-JP" baseline="0" dirty="0" smtClean="0"/>
              <a:t>linear blend skinning, or LBS. </a:t>
            </a:r>
            <a:r>
              <a:rPr kumimoji="1" lang="en-US" altLang="ja-JP" strike="noStrike" baseline="0" dirty="0" smtClean="0"/>
              <a:t>This </a:t>
            </a:r>
            <a:r>
              <a:rPr kumimoji="1" lang="en-US" altLang="ja-JP" baseline="0" dirty="0" smtClean="0"/>
              <a:t>is the de facto standard method that satisfies</a:t>
            </a:r>
            <a:r>
              <a:rPr kumimoji="1" lang="en-US" altLang="ja-JP" dirty="0" smtClean="0"/>
              <a:t> </a:t>
            </a:r>
            <a:r>
              <a:rPr kumimoji="1" lang="en-US" altLang="ja-JP" baseline="0" dirty="0" smtClean="0"/>
              <a:t>practical requirements except for dynamic deformations. Our method generates the dynamic behavior based on LBS while maintaining its simplicity and efficiency.</a:t>
            </a:r>
            <a:endParaRPr kumimoji="1"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kumimoji="1" lang="ja-JP" altLang="en-US" smtClean="0"/>
              <a:t>4</a:t>
            </a:fld>
            <a:endParaRPr kumimoji="1" lang="ja-JP" altLang="en-US" dirty="0"/>
          </a:p>
        </p:txBody>
      </p:sp>
    </p:spTree>
    <p:extLst>
      <p:ext uri="{BB962C8B-B14F-4D97-AF65-F5344CB8AC3E}">
        <p14:creationId xmlns:p14="http://schemas.microsoft.com/office/powerpoint/2010/main" val="2869945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851025" y="250825"/>
            <a:ext cx="3468688" cy="1951038"/>
          </a:xfrm>
        </p:spPr>
      </p:sp>
      <p:sp>
        <p:nvSpPr>
          <p:cNvPr id="3" name="ノート プレースホルダー 2"/>
          <p:cNvSpPr>
            <a:spLocks noGrp="1"/>
          </p:cNvSpPr>
          <p:nvPr>
            <p:ph type="body" idx="1"/>
          </p:nvPr>
        </p:nvSpPr>
        <p:spPr/>
        <p:txBody>
          <a:bodyPr/>
          <a:lstStyle/>
          <a:p>
            <a:r>
              <a:rPr kumimoji="1" lang="en-US" altLang="ja-JP" dirty="0" smtClean="0"/>
              <a:t>Our</a:t>
            </a:r>
            <a:r>
              <a:rPr kumimoji="1" lang="en-US" altLang="ja-JP" baseline="0" dirty="0" smtClean="0"/>
              <a:t> basic idea is to dynamically control helper bones. </a:t>
            </a:r>
            <a:r>
              <a:rPr kumimoji="1" lang="en-US" altLang="ja-JP" dirty="0" smtClean="0"/>
              <a:t>This </a:t>
            </a:r>
            <a:r>
              <a:rPr kumimoji="1" lang="en-US" altLang="ja-JP" baseline="0" dirty="0" smtClean="0"/>
              <a:t>extra bone drives the skin deformation together with primary bones via LBS. Its movement is procedurally controlled according to the movement of primary skeleton. This technique is widely used in real-time applications for correcting artifacts such as joint collapse. The helper bone is also used for creating stylized deformation such as muscle bulging as </a:t>
            </a:r>
            <a:r>
              <a:rPr kumimoji="1" lang="en-US" altLang="ja-JP" baseline="0" dirty="0" smtClean="0">
                <a:uFill>
                  <a:solidFill>
                    <a:schemeClr val="accent3"/>
                  </a:solidFill>
                </a:uFill>
              </a:rPr>
              <a:t>shown</a:t>
            </a:r>
            <a:r>
              <a:rPr kumimoji="1" lang="en-US" altLang="ja-JP" baseline="0" dirty="0" smtClean="0">
                <a:solidFill>
                  <a:srgbClr val="FF0000"/>
                </a:solidFill>
              </a:rPr>
              <a:t> </a:t>
            </a:r>
            <a:r>
              <a:rPr kumimoji="1" lang="en-US" altLang="ja-JP" baseline="0" dirty="0" smtClean="0"/>
              <a:t>here. However, manual design is sometimes challenging. For instance, trial and error is required in writing scripts or expressions </a:t>
            </a:r>
            <a:r>
              <a:rPr kumimoji="1" lang="en-US" altLang="ja-JP" strike="noStrike" baseline="0" dirty="0" smtClean="0"/>
              <a:t>of the pr</a:t>
            </a:r>
            <a:r>
              <a:rPr kumimoji="1" lang="en-US" altLang="ja-JP" baseline="0" dirty="0" smtClean="0"/>
              <a:t>ocedural controller. It’s also tedious to manually specify the skinning weights.</a:t>
            </a:r>
          </a:p>
          <a:p>
            <a:endParaRPr kumimoji="1"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kumimoji="1" lang="ja-JP" altLang="en-US" smtClean="0"/>
              <a:t>5</a:t>
            </a:fld>
            <a:endParaRPr kumimoji="1" lang="ja-JP" altLang="en-US" dirty="0"/>
          </a:p>
        </p:txBody>
      </p:sp>
    </p:spTree>
    <p:extLst>
      <p:ext uri="{BB962C8B-B14F-4D97-AF65-F5344CB8AC3E}">
        <p14:creationId xmlns:p14="http://schemas.microsoft.com/office/powerpoint/2010/main" val="991439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851025" y="250825"/>
            <a:ext cx="3468688" cy="1951038"/>
          </a:xfrm>
        </p:spPr>
      </p:sp>
      <p:sp>
        <p:nvSpPr>
          <p:cNvPr id="3" name="ノート プレースホルダー 2"/>
          <p:cNvSpPr>
            <a:spLocks noGrp="1"/>
          </p:cNvSpPr>
          <p:nvPr>
            <p:ph type="body" idx="1"/>
          </p:nvPr>
        </p:nvSpPr>
        <p:spPr/>
        <p:txBody>
          <a:bodyPr/>
          <a:lstStyle/>
          <a:p>
            <a:pPr defTabSz="990478">
              <a:defRPr/>
            </a:pPr>
            <a:r>
              <a:rPr kumimoji="1" lang="en-US" altLang="ja-JP" dirty="0" smtClean="0"/>
              <a:t>In this study, we propose</a:t>
            </a:r>
            <a:r>
              <a:rPr kumimoji="1" lang="en-US" altLang="ja-JP" baseline="0" dirty="0" smtClean="0"/>
              <a:t> an example-based method for building dynamic helper bone rig. Our example data is a set of skin and skeleton animations. </a:t>
            </a:r>
            <a:r>
              <a:rPr kumimoji="1" lang="en-US" altLang="ja-JP" strike="noStrike" baseline="0" dirty="0" smtClean="0"/>
              <a:t>We f</a:t>
            </a:r>
            <a:r>
              <a:rPr kumimoji="1" lang="en-US" altLang="ja-JP" baseline="0" dirty="0" smtClean="0"/>
              <a:t>irst estimates the optimal skinning weights and helper bone transformations at each time frame, for best approximating the example skin shape. The helper bone controller is then constructed by learning a mapping from skeleton motion to the estimated helper bone transformations. Our method uses these three techniques of modern control theory for building simple and efficient dynamic controller.</a:t>
            </a:r>
            <a:endParaRPr kumimoji="1"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kumimoji="1" lang="ja-JP" altLang="en-US" smtClean="0"/>
              <a:t>6</a:t>
            </a:fld>
            <a:endParaRPr kumimoji="1" lang="ja-JP" altLang="en-US" dirty="0"/>
          </a:p>
        </p:txBody>
      </p:sp>
    </p:spTree>
    <p:extLst>
      <p:ext uri="{BB962C8B-B14F-4D97-AF65-F5344CB8AC3E}">
        <p14:creationId xmlns:p14="http://schemas.microsoft.com/office/powerpoint/2010/main" val="2086189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851025" y="250825"/>
            <a:ext cx="3468688" cy="1951038"/>
          </a:xfrm>
        </p:spPr>
      </p:sp>
      <p:sp>
        <p:nvSpPr>
          <p:cNvPr id="3" name="ノート プレースホルダー 2"/>
          <p:cNvSpPr>
            <a:spLocks noGrp="1"/>
          </p:cNvSpPr>
          <p:nvPr>
            <p:ph type="body" idx="1"/>
          </p:nvPr>
        </p:nvSpPr>
        <p:spPr/>
        <p:txBody>
          <a:bodyPr/>
          <a:lstStyle/>
          <a:p>
            <a:pPr defTabSz="990478">
              <a:defRPr/>
            </a:pPr>
            <a:r>
              <a:rPr kumimoji="1" lang="en-US" altLang="ja-JP" dirty="0" smtClean="0"/>
              <a:t>Our </a:t>
            </a:r>
            <a:r>
              <a:rPr kumimoji="1" lang="en-US" altLang="ja-JP" baseline="0" dirty="0" smtClean="0"/>
              <a:t>helper bone controller consists of two sub-controllers. The static controller computes the mapping from skeleton pose to helper bone pose. This controller is constructed as a polynomial function using a least-square fitting on the example data. </a:t>
            </a:r>
            <a:r>
              <a:rPr kumimoji="1" lang="en-US" altLang="ja-JP" dirty="0" smtClean="0"/>
              <a:t>The dynamic controller gives</a:t>
            </a:r>
            <a:r>
              <a:rPr kumimoji="1" lang="en-US" altLang="ja-JP" baseline="0" dirty="0" smtClean="0"/>
              <a:t> the secondary deformation such as jiggling. We assume the dynamics of helper bone is modeled as a state-space model of linear time-invariant system. Both static and dynamic controllers are represented by simple matrix-vector product, so they can be easily implemented and efficiently </a:t>
            </a:r>
            <a:r>
              <a:rPr lang="en-US" altLang="ja-JP" dirty="0" smtClean="0"/>
              <a:t>computed</a:t>
            </a:r>
            <a:r>
              <a:rPr kumimoji="1" lang="en-US" altLang="ja-JP" baseline="0"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kumimoji="1" lang="ja-JP" altLang="en-US" smtClean="0"/>
              <a:t>7</a:t>
            </a:fld>
            <a:endParaRPr kumimoji="1" lang="ja-JP" altLang="en-US" dirty="0"/>
          </a:p>
        </p:txBody>
      </p:sp>
    </p:spTree>
    <p:extLst>
      <p:ext uri="{BB962C8B-B14F-4D97-AF65-F5344CB8AC3E}">
        <p14:creationId xmlns:p14="http://schemas.microsoft.com/office/powerpoint/2010/main" val="2689650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851025" y="250825"/>
            <a:ext cx="3468688" cy="1951038"/>
          </a:xfrm>
        </p:spPr>
      </p:sp>
      <p:sp>
        <p:nvSpPr>
          <p:cNvPr id="3" name="ノート プレースホルダー 2"/>
          <p:cNvSpPr>
            <a:spLocks noGrp="1"/>
          </p:cNvSpPr>
          <p:nvPr>
            <p:ph type="body" idx="1"/>
          </p:nvPr>
        </p:nvSpPr>
        <p:spPr/>
        <p:txBody>
          <a:bodyPr/>
          <a:lstStyle/>
          <a:p>
            <a:r>
              <a:rPr kumimoji="1" lang="en-US" altLang="ja-JP" dirty="0" smtClean="0"/>
              <a:t>Here</a:t>
            </a:r>
            <a:r>
              <a:rPr kumimoji="1" lang="en-US" altLang="ja-JP" baseline="0" dirty="0" smtClean="0"/>
              <a:t> we compare our method with related work. </a:t>
            </a:r>
            <a:r>
              <a:rPr kumimoji="1" lang="en-US" altLang="ja-JP" dirty="0" smtClean="0"/>
              <a:t>Most </a:t>
            </a:r>
            <a:r>
              <a:rPr kumimoji="1" lang="en-US" altLang="ja-JP" baseline="0" dirty="0" smtClean="0"/>
              <a:t>existing methods use a sophisticated runtime algorithm for providing great quality of skin deformation. </a:t>
            </a:r>
            <a:r>
              <a:rPr kumimoji="1" lang="en-US" altLang="ja-JP" dirty="0" smtClean="0"/>
              <a:t>In contrast, our method extends</a:t>
            </a:r>
            <a:r>
              <a:rPr kumimoji="1" lang="en-US" altLang="ja-JP" baseline="0" dirty="0" smtClean="0"/>
              <a:t> </a:t>
            </a:r>
            <a:r>
              <a:rPr lang="en-US" altLang="ja-JP" dirty="0" smtClean="0"/>
              <a:t>well-known</a:t>
            </a:r>
            <a:r>
              <a:rPr kumimoji="1" lang="en-US" altLang="ja-JP" baseline="0" dirty="0" smtClean="0"/>
              <a:t> helper bone rig </a:t>
            </a:r>
            <a:r>
              <a:rPr kumimoji="1" lang="en-US" altLang="ja-JP" dirty="0" smtClean="0"/>
              <a:t>to achieve</a:t>
            </a:r>
            <a:r>
              <a:rPr kumimoji="1" lang="en-US" altLang="ja-JP" baseline="0" dirty="0" smtClean="0"/>
              <a:t> efficient computation and high-compatibility with standard workflow.</a:t>
            </a:r>
            <a:endParaRPr kumimoji="1"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kumimoji="1" lang="ja-JP" altLang="en-US" smtClean="0"/>
              <a:t>8</a:t>
            </a:fld>
            <a:endParaRPr kumimoji="1" lang="ja-JP" altLang="en-US" dirty="0"/>
          </a:p>
        </p:txBody>
      </p:sp>
    </p:spTree>
    <p:extLst>
      <p:ext uri="{BB962C8B-B14F-4D97-AF65-F5344CB8AC3E}">
        <p14:creationId xmlns:p14="http://schemas.microsoft.com/office/powerpoint/2010/main" val="1112154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ノート プレースホルダー 2"/>
          <p:cNvSpPr>
            <a:spLocks noGrp="1"/>
          </p:cNvSpPr>
          <p:nvPr>
            <p:ph type="body" idx="1"/>
          </p:nvPr>
        </p:nvSpPr>
        <p:spPr/>
        <p:txBody>
          <a:bodyPr/>
          <a:lstStyle/>
          <a:p>
            <a:r>
              <a:rPr lang="en-US" altLang="ja-JP" smtClean="0"/>
              <a:t>Next I will explain how to build bone controller.</a:t>
            </a:r>
            <a:endParaRPr lang="ja-JP" altLang="en-US" dirty="0"/>
          </a:p>
        </p:txBody>
      </p:sp>
      <p:sp>
        <p:nvSpPr>
          <p:cNvPr id="4" name="スライド番号プレースホルダー 3"/>
          <p:cNvSpPr>
            <a:spLocks noGrp="1"/>
          </p:cNvSpPr>
          <p:nvPr>
            <p:ph type="sldNum" sz="quarter" idx="10"/>
          </p:nvPr>
        </p:nvSpPr>
        <p:spPr/>
        <p:txBody>
          <a:bodyPr/>
          <a:lstStyle/>
          <a:p>
            <a:fld id="{155E6038-3B7A-4583-AAD0-D1869668850A}" type="slidenum">
              <a:rPr lang="ja-JP" altLang="en-US" smtClean="0"/>
              <a:pPr/>
              <a:t>9</a:t>
            </a:fld>
            <a:endParaRPr lang="ja-JP" altLang="en-US" dirty="0"/>
          </a:p>
        </p:txBody>
      </p:sp>
      <p:sp>
        <p:nvSpPr>
          <p:cNvPr id="7" name="スライド イメージ プレースホルダー 6"/>
          <p:cNvSpPr>
            <a:spLocks noGrp="1" noRot="1" noChangeAspect="1"/>
          </p:cNvSpPr>
          <p:nvPr>
            <p:ph type="sldImg"/>
          </p:nvPr>
        </p:nvSpPr>
        <p:spPr/>
      </p:sp>
    </p:spTree>
    <p:extLst>
      <p:ext uri="{BB962C8B-B14F-4D97-AF65-F5344CB8AC3E}">
        <p14:creationId xmlns:p14="http://schemas.microsoft.com/office/powerpoint/2010/main" val="2801955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D6D1B1FF-4B2F-4E12-A72A-67FC524BBD90}" type="datetime1">
              <a:rPr lang="en-US" altLang="ja-JP"/>
              <a:pPr/>
              <a:t>7/25/2016</a:t>
            </a:fld>
            <a:endParaRPr lang="en-US" altLang="ja-JP"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BD91B730-3D90-4015-B9EE-5F9D8BFBB6A2}" type="slidenum">
              <a:rPr lang="en-US" altLang="ja-JP"/>
              <a:pPr/>
              <a:t>‹#›</a:t>
            </a:fld>
            <a:endParaRPr lang="en-US" altLang="ja-JP" dirty="0"/>
          </a:p>
        </p:txBody>
      </p:sp>
    </p:spTree>
    <p:extLst>
      <p:ext uri="{BB962C8B-B14F-4D97-AF65-F5344CB8AC3E}">
        <p14:creationId xmlns:p14="http://schemas.microsoft.com/office/powerpoint/2010/main" val="31316047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C277E1CD-D609-4A93-9821-25C810D6E60E}" type="datetime1">
              <a:rPr lang="en-US" altLang="ja-JP"/>
              <a:pPr/>
              <a:t>7/25/2016</a:t>
            </a:fld>
            <a:endParaRPr lang="en-US" altLang="ja-JP"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304BC1F9-2962-435A-B5DC-24556D5979E6}" type="slidenum">
              <a:rPr lang="en-US" altLang="ja-JP"/>
              <a:pPr/>
              <a:t>‹#›</a:t>
            </a:fld>
            <a:endParaRPr lang="en-US" altLang="ja-JP" dirty="0"/>
          </a:p>
        </p:txBody>
      </p:sp>
    </p:spTree>
    <p:extLst>
      <p:ext uri="{BB962C8B-B14F-4D97-AF65-F5344CB8AC3E}">
        <p14:creationId xmlns:p14="http://schemas.microsoft.com/office/powerpoint/2010/main" val="1994659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DA2E61CB-2045-444C-BAAC-DBFE237F2056}" type="datetime1">
              <a:rPr lang="en-US" altLang="ja-JP"/>
              <a:pPr/>
              <a:t>7/25/2016</a:t>
            </a:fld>
            <a:endParaRPr lang="en-US" altLang="ja-JP"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08C5FCE6-1E26-442F-B6CB-CF06F36E6D06}" type="slidenum">
              <a:rPr lang="en-US" altLang="ja-JP"/>
              <a:pPr/>
              <a:t>‹#›</a:t>
            </a:fld>
            <a:endParaRPr lang="en-US" altLang="ja-JP" dirty="0"/>
          </a:p>
        </p:txBody>
      </p:sp>
    </p:spTree>
    <p:extLst>
      <p:ext uri="{BB962C8B-B14F-4D97-AF65-F5344CB8AC3E}">
        <p14:creationId xmlns:p14="http://schemas.microsoft.com/office/powerpoint/2010/main" val="1606795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123E494-06EF-4E2D-BEA4-6977726FA5E8}" type="datetime1">
              <a:rPr lang="en-US" altLang="ja-JP"/>
              <a:pPr/>
              <a:t>7/25/2016</a:t>
            </a:fld>
            <a:endParaRPr lang="en-US" altLang="ja-JP"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CA888F79-4FF6-4F1D-8790-8CFADD5C61C4}" type="slidenum">
              <a:rPr lang="en-US" altLang="ja-JP"/>
              <a:pPr/>
              <a:t>‹#›</a:t>
            </a:fld>
            <a:endParaRPr lang="en-US" altLang="ja-JP" dirty="0"/>
          </a:p>
        </p:txBody>
      </p:sp>
    </p:spTree>
    <p:extLst>
      <p:ext uri="{BB962C8B-B14F-4D97-AF65-F5344CB8AC3E}">
        <p14:creationId xmlns:p14="http://schemas.microsoft.com/office/powerpoint/2010/main" val="345416473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lvl1pPr>
              <a:defRPr/>
            </a:lvl1pPr>
          </a:lstStyle>
          <a:p>
            <a:fld id="{DF2DBAC0-318B-4E7D-97D9-77A74F7E995E}" type="datetime1">
              <a:rPr lang="en-US" altLang="ja-JP"/>
              <a:pPr/>
              <a:t>7/25/2016</a:t>
            </a:fld>
            <a:endParaRPr lang="en-US" altLang="ja-JP"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FC7FB72A-6409-4588-93D9-4DAC27B0D313}" type="slidenum">
              <a:rPr lang="en-US" altLang="ja-JP"/>
              <a:pPr/>
              <a:t>‹#›</a:t>
            </a:fld>
            <a:endParaRPr lang="en-US" altLang="ja-JP" dirty="0"/>
          </a:p>
        </p:txBody>
      </p:sp>
    </p:spTree>
    <p:extLst>
      <p:ext uri="{BB962C8B-B14F-4D97-AF65-F5344CB8AC3E}">
        <p14:creationId xmlns:p14="http://schemas.microsoft.com/office/powerpoint/2010/main" val="23652685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E64741D3-119E-4D1C-B529-E5F7E8AEFDD2}" type="datetime1">
              <a:rPr lang="en-US" altLang="ja-JP"/>
              <a:pPr/>
              <a:t>7/25/2016</a:t>
            </a:fld>
            <a:endParaRPr lang="en-US" altLang="ja-JP"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fld id="{CD281526-F1EB-4D47-8856-D77F7F13E9D9}" type="slidenum">
              <a:rPr lang="en-US" altLang="ja-JP"/>
              <a:pPr/>
              <a:t>‹#›</a:t>
            </a:fld>
            <a:endParaRPr lang="en-US" altLang="ja-JP" dirty="0"/>
          </a:p>
        </p:txBody>
      </p:sp>
    </p:spTree>
    <p:extLst>
      <p:ext uri="{BB962C8B-B14F-4D97-AF65-F5344CB8AC3E}">
        <p14:creationId xmlns:p14="http://schemas.microsoft.com/office/powerpoint/2010/main" val="1522275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9E21DF0F-D3DF-4A2F-9DD0-8F2AAABDCF96}" type="datetime1">
              <a:rPr lang="en-US" altLang="ja-JP"/>
              <a:pPr/>
              <a:t>7/25/2016</a:t>
            </a:fld>
            <a:endParaRPr lang="en-US" altLang="ja-JP"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fld id="{C280D649-D3E5-4922-9CB3-7EF3487DEDC4}" type="slidenum">
              <a:rPr lang="en-US" altLang="ja-JP"/>
              <a:pPr/>
              <a:t>‹#›</a:t>
            </a:fld>
            <a:endParaRPr lang="en-US" altLang="ja-JP" dirty="0"/>
          </a:p>
        </p:txBody>
      </p:sp>
    </p:spTree>
    <p:extLst>
      <p:ext uri="{BB962C8B-B14F-4D97-AF65-F5344CB8AC3E}">
        <p14:creationId xmlns:p14="http://schemas.microsoft.com/office/powerpoint/2010/main" val="86173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D08AEFC9-1893-49A6-8171-A329337DCE40}" type="datetime1">
              <a:rPr lang="en-US" altLang="ja-JP"/>
              <a:pPr/>
              <a:t>7/25/2016</a:t>
            </a:fld>
            <a:endParaRPr lang="en-US" altLang="ja-JP"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fld id="{A53D8B66-8DEC-472B-90E2-2BBFD3593270}" type="slidenum">
              <a:rPr lang="en-US" altLang="ja-JP"/>
              <a:pPr/>
              <a:t>‹#›</a:t>
            </a:fld>
            <a:endParaRPr lang="en-US" altLang="ja-JP" dirty="0"/>
          </a:p>
        </p:txBody>
      </p:sp>
    </p:spTree>
    <p:extLst>
      <p:ext uri="{BB962C8B-B14F-4D97-AF65-F5344CB8AC3E}">
        <p14:creationId xmlns:p14="http://schemas.microsoft.com/office/powerpoint/2010/main" val="100196126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43108AA7-0B28-4911-B997-AE6EB54EEC9A}" type="datetime1">
              <a:rPr lang="en-US" altLang="ja-JP"/>
              <a:pPr/>
              <a:t>7/25/2016</a:t>
            </a:fld>
            <a:endParaRPr lang="en-US" altLang="ja-JP"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fld id="{CEAFDAC6-921E-4076-AB58-149AF26E9006}" type="slidenum">
              <a:rPr lang="en-US" altLang="ja-JP"/>
              <a:pPr/>
              <a:t>‹#›</a:t>
            </a:fld>
            <a:endParaRPr lang="en-US" altLang="ja-JP" dirty="0"/>
          </a:p>
        </p:txBody>
      </p:sp>
    </p:spTree>
    <p:extLst>
      <p:ext uri="{BB962C8B-B14F-4D97-AF65-F5344CB8AC3E}">
        <p14:creationId xmlns:p14="http://schemas.microsoft.com/office/powerpoint/2010/main" val="3094789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FF5D6C38-6FE8-4658-A2C5-E2AC157C8B9E}" type="datetime1">
              <a:rPr lang="en-US" altLang="ja-JP"/>
              <a:pPr/>
              <a:t>7/25/2016</a:t>
            </a:fld>
            <a:endParaRPr lang="en-US" altLang="ja-JP"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fld id="{F47F686B-8D56-4241-A9B9-962DE78A0C98}" type="slidenum">
              <a:rPr lang="en-US" altLang="ja-JP"/>
              <a:pPr/>
              <a:t>‹#›</a:t>
            </a:fld>
            <a:endParaRPr lang="en-US" altLang="ja-JP" dirty="0"/>
          </a:p>
        </p:txBody>
      </p:sp>
    </p:spTree>
    <p:extLst>
      <p:ext uri="{BB962C8B-B14F-4D97-AF65-F5344CB8AC3E}">
        <p14:creationId xmlns:p14="http://schemas.microsoft.com/office/powerpoint/2010/main" val="2599649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0B63914C-D915-46F0-BC5A-4E4473EBDB04}" type="datetime1">
              <a:rPr lang="en-US" altLang="ja-JP"/>
              <a:pPr/>
              <a:t>7/25/2016</a:t>
            </a:fld>
            <a:endParaRPr lang="en-US" altLang="ja-JP"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fld id="{870FC5A6-96E5-4232-96FE-27B8D9AA211D}" type="slidenum">
              <a:rPr lang="en-US" altLang="ja-JP"/>
              <a:pPr/>
              <a:t>‹#›</a:t>
            </a:fld>
            <a:endParaRPr lang="en-US" altLang="ja-JP" dirty="0"/>
          </a:p>
        </p:txBody>
      </p:sp>
    </p:spTree>
    <p:extLst>
      <p:ext uri="{BB962C8B-B14F-4D97-AF65-F5344CB8AC3E}">
        <p14:creationId xmlns:p14="http://schemas.microsoft.com/office/powerpoint/2010/main" val="2322996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D0F3D"/>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smtClean="0"/>
              <a:t>Click to edit Master title style</a:t>
            </a:r>
          </a:p>
        </p:txBody>
      </p:sp>
      <p:sp>
        <p:nvSpPr>
          <p:cNvPr id="1027" name="Text Placeholder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dirty="0" smtClean="0"/>
              <a:t>Click to edit Master text styles</a:t>
            </a:r>
          </a:p>
          <a:p>
            <a:pPr lvl="1"/>
            <a:r>
              <a:rPr lang="en-US" altLang="ja-JP" dirty="0" smtClean="0"/>
              <a:t>Second level</a:t>
            </a:r>
          </a:p>
          <a:p>
            <a:pPr lvl="2"/>
            <a:r>
              <a:rPr lang="en-US" altLang="ja-JP" dirty="0" smtClean="0"/>
              <a:t>Third level</a:t>
            </a:r>
          </a:p>
          <a:p>
            <a:pPr lvl="3"/>
            <a:r>
              <a:rPr lang="en-US" altLang="ja-JP" dirty="0" smtClean="0"/>
              <a:t>Fourth level</a:t>
            </a:r>
          </a:p>
          <a:p>
            <a:pPr lvl="4"/>
            <a:r>
              <a:rPr lang="en-US" altLang="ja-JP" dirty="0" smtClean="0"/>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FFFFFF"/>
                </a:solidFill>
              </a:defRPr>
            </a:lvl1pPr>
          </a:lstStyle>
          <a:p>
            <a:fld id="{882115C8-5E15-4F64-90C6-64915062F299}" type="datetime1">
              <a:rPr lang="en-US" altLang="ja-JP"/>
              <a:pPr/>
              <a:t>7/25/2016</a:t>
            </a:fld>
            <a:endParaRPr lang="en-US" altLang="ja-JP" dirty="0"/>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a:solidFill>
                  <a:srgbClr val="FFFFFF"/>
                </a:solidFill>
                <a:latin typeface="+mn-lt"/>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FFFFFF"/>
                </a:solidFill>
              </a:defRPr>
            </a:lvl1pPr>
          </a:lstStyle>
          <a:p>
            <a:fld id="{705C556F-BF61-42E9-8472-1E06045D86DC}" type="slidenum">
              <a:rPr lang="en-US" altLang="ja-JP"/>
              <a:pPr/>
              <a:t>‹#›</a:t>
            </a:fld>
            <a:endParaRPr lang="en-US" altLang="ja-JP" dirty="0"/>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ctr" defTabSz="457200" rtl="0" fontAlgn="base">
        <a:spcBef>
          <a:spcPct val="0"/>
        </a:spcBef>
        <a:spcAft>
          <a:spcPct val="0"/>
        </a:spcAft>
        <a:defRPr sz="4400" kern="1200">
          <a:solidFill>
            <a:srgbClr val="F00F64"/>
          </a:solidFill>
          <a:latin typeface="+mj-lt"/>
          <a:ea typeface="ＭＳ Ｐゴシック" pitchFamily="-108" charset="-128"/>
          <a:cs typeface="ＭＳ Ｐゴシック" pitchFamily="-108" charset="-128"/>
        </a:defRPr>
      </a:lvl1pPr>
      <a:lvl2pPr algn="ctr" defTabSz="457200" rtl="0" fontAlgn="base">
        <a:spcBef>
          <a:spcPct val="0"/>
        </a:spcBef>
        <a:spcAft>
          <a:spcPct val="0"/>
        </a:spcAft>
        <a:defRPr sz="4400">
          <a:solidFill>
            <a:srgbClr val="F00F64"/>
          </a:solidFill>
          <a:latin typeface="Arial" pitchFamily="-108" charset="0"/>
          <a:ea typeface="ＭＳ Ｐゴシック" pitchFamily="-108" charset="-128"/>
          <a:cs typeface="ＭＳ Ｐゴシック" pitchFamily="-108" charset="-128"/>
        </a:defRPr>
      </a:lvl2pPr>
      <a:lvl3pPr algn="ctr" defTabSz="457200" rtl="0" fontAlgn="base">
        <a:spcBef>
          <a:spcPct val="0"/>
        </a:spcBef>
        <a:spcAft>
          <a:spcPct val="0"/>
        </a:spcAft>
        <a:defRPr sz="4400">
          <a:solidFill>
            <a:srgbClr val="F00F64"/>
          </a:solidFill>
          <a:latin typeface="Arial" pitchFamily="-108" charset="0"/>
          <a:ea typeface="ＭＳ Ｐゴシック" pitchFamily="-108" charset="-128"/>
          <a:cs typeface="ＭＳ Ｐゴシック" pitchFamily="-108" charset="-128"/>
        </a:defRPr>
      </a:lvl3pPr>
      <a:lvl4pPr algn="ctr" defTabSz="457200" rtl="0" fontAlgn="base">
        <a:spcBef>
          <a:spcPct val="0"/>
        </a:spcBef>
        <a:spcAft>
          <a:spcPct val="0"/>
        </a:spcAft>
        <a:defRPr sz="4400">
          <a:solidFill>
            <a:srgbClr val="F00F64"/>
          </a:solidFill>
          <a:latin typeface="Arial" pitchFamily="-108" charset="0"/>
          <a:ea typeface="ＭＳ Ｐゴシック" pitchFamily="-108" charset="-128"/>
          <a:cs typeface="ＭＳ Ｐゴシック" pitchFamily="-108" charset="-128"/>
        </a:defRPr>
      </a:lvl4pPr>
      <a:lvl5pPr algn="ctr" defTabSz="457200" rtl="0" fontAlgn="base">
        <a:spcBef>
          <a:spcPct val="0"/>
        </a:spcBef>
        <a:spcAft>
          <a:spcPct val="0"/>
        </a:spcAft>
        <a:defRPr sz="4400">
          <a:solidFill>
            <a:srgbClr val="F00F64"/>
          </a:solidFill>
          <a:latin typeface="Arial" pitchFamily="-108" charset="0"/>
          <a:ea typeface="ＭＳ Ｐゴシック" pitchFamily="-108" charset="-128"/>
          <a:cs typeface="ＭＳ Ｐゴシック" pitchFamily="-108" charset="-128"/>
        </a:defRPr>
      </a:lvl5pPr>
      <a:lvl6pPr marL="457200" algn="ctr" defTabSz="457200" rtl="0" eaLnBrk="1" fontAlgn="base" hangingPunct="1">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6pPr>
      <a:lvl7pPr marL="914400" algn="ctr" defTabSz="457200" rtl="0" eaLnBrk="1" fontAlgn="base" hangingPunct="1">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7pPr>
      <a:lvl8pPr marL="1371600" algn="ctr" defTabSz="457200" rtl="0" eaLnBrk="1" fontAlgn="base" hangingPunct="1">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8pPr>
      <a:lvl9pPr marL="1828800" algn="ctr" defTabSz="457200" rtl="0" eaLnBrk="1" fontAlgn="base" hangingPunct="1">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9pPr>
    </p:titleStyle>
    <p:bodyStyle>
      <a:lvl1pPr marL="342900" indent="-342900" algn="l" defTabSz="457200" rtl="0" fontAlgn="base">
        <a:spcBef>
          <a:spcPct val="20000"/>
        </a:spcBef>
        <a:spcAft>
          <a:spcPct val="0"/>
        </a:spcAft>
        <a:buFont typeface="Arial" panose="020B0604020202020204" pitchFamily="34" charset="0"/>
        <a:buChar char="•"/>
        <a:defRPr sz="3200" kern="1200">
          <a:solidFill>
            <a:schemeClr val="tx1"/>
          </a:solidFill>
          <a:latin typeface="+mn-lt"/>
          <a:ea typeface="ＭＳ Ｐゴシック" pitchFamily="-108" charset="-128"/>
          <a:cs typeface="ＭＳ Ｐゴシック" pitchFamily="-108" charset="-128"/>
        </a:defRPr>
      </a:lvl1pPr>
      <a:lvl2pPr marL="742950" indent="-285750" algn="l" defTabSz="457200" rtl="0" fontAlgn="base">
        <a:spcBef>
          <a:spcPct val="20000"/>
        </a:spcBef>
        <a:spcAft>
          <a:spcPct val="0"/>
        </a:spcAft>
        <a:buFont typeface="Arial" panose="020B0604020202020204" pitchFamily="34" charset="0"/>
        <a:buChar char="–"/>
        <a:defRPr sz="2800" kern="1200">
          <a:solidFill>
            <a:schemeClr val="tx1"/>
          </a:solidFill>
          <a:latin typeface="+mn-lt"/>
          <a:ea typeface="ＭＳ Ｐゴシック" pitchFamily="-108" charset="-128"/>
          <a:cs typeface="+mn-cs"/>
        </a:defRPr>
      </a:lvl2pPr>
      <a:lvl3pPr marL="1143000" indent="-228600" algn="l" defTabSz="457200" rtl="0" fontAlgn="base">
        <a:spcBef>
          <a:spcPct val="20000"/>
        </a:spcBef>
        <a:spcAft>
          <a:spcPct val="0"/>
        </a:spcAft>
        <a:buFont typeface="Arial" panose="020B0604020202020204" pitchFamily="34" charset="0"/>
        <a:buChar char="•"/>
        <a:defRPr sz="2400" kern="1200">
          <a:solidFill>
            <a:schemeClr val="tx1"/>
          </a:solidFill>
          <a:latin typeface="+mn-lt"/>
          <a:ea typeface="ＭＳ Ｐゴシック" pitchFamily="-108" charset="-128"/>
          <a:cs typeface="+mn-cs"/>
        </a:defRPr>
      </a:lvl3pPr>
      <a:lvl4pPr marL="16002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ＭＳ Ｐゴシック" pitchFamily="-108" charset="-128"/>
          <a:cs typeface="+mn-cs"/>
        </a:defRPr>
      </a:lvl4pPr>
      <a:lvl5pPr marL="20574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80.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1.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80.png"/><Relationship Id="rId11" Type="http://schemas.openxmlformats.org/officeDocument/2006/relationships/image" Target="../media/image30.png"/><Relationship Id="rId10" Type="http://schemas.openxmlformats.org/officeDocument/2006/relationships/image" Target="../media/image29.png"/><Relationship Id="rId4" Type="http://schemas.openxmlformats.org/officeDocument/2006/relationships/image" Target="../media/image250.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PersonalDoc\paper\36S2016\presentation\DragonLegMuscle.mp4" TargetMode="External"/><Relationship Id="rId1" Type="http://schemas.microsoft.com/office/2007/relationships/media" Target="file:///C:\PersonalDoc\paper\36S2016\presentation\DragonLegMuscle.mp4" TargetMode="External"/><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PersonalDoc\paper\36S2016\presentation\DragonLegMuscle.mp4" TargetMode="External"/><Relationship Id="rId1" Type="http://schemas.microsoft.com/office/2007/relationships/media" Target="file:///C:\PersonalDoc\paper\36S2016\presentation\DragonLegMuscle.mp4" TargetMode="Externa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file:///C:\PersonalDoc\paper\36S2016\presentation\SamplingFreeze.mp4" TargetMode="External"/><Relationship Id="rId7" Type="http://schemas.openxmlformats.org/officeDocument/2006/relationships/image" Target="../media/image10.png"/><Relationship Id="rId2" Type="http://schemas.openxmlformats.org/officeDocument/2006/relationships/video" Target="file:///C:\PersonalDoc\paper\36S2016\presentation\SamplingSpline.mp4" TargetMode="External"/><Relationship Id="rId1" Type="http://schemas.microsoft.com/office/2007/relationships/media" Target="file:///C:\PersonalDoc\paper\36S2016\presentation\SamplingSpline.mp4" TargetMode="External"/><Relationship Id="rId6" Type="http://schemas.openxmlformats.org/officeDocument/2006/relationships/notesSlide" Target="../notesSlides/notesSlide20.xml"/><Relationship Id="rId5" Type="http://schemas.openxmlformats.org/officeDocument/2006/relationships/slideLayout" Target="../slideLayouts/slideLayout6.xml"/><Relationship Id="rId4" Type="http://schemas.openxmlformats.org/officeDocument/2006/relationships/video" Target="file:///C:\PersonalDoc\paper\36S2016\presentation\SamplingFreeze.mp4"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C:\PersonalDoc\paper\36S2016\presentation\DragonLeg04.mp4" TargetMode="External"/><Relationship Id="rId1" Type="http://schemas.microsoft.com/office/2007/relationships/media" Target="file:///C:\PersonalDoc\paper\36S2016\presentation\DragonLeg04.mp4" TargetMode="External"/><Relationship Id="rId5" Type="http://schemas.openxmlformats.org/officeDocument/2006/relationships/image" Target="../media/image1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6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C:\PersonalDoc\paper\36S2016\presentation\DragonLegARX.mp4" TargetMode="External"/><Relationship Id="rId1" Type="http://schemas.microsoft.com/office/2007/relationships/media" Target="file:///C:\PersonalDoc\paper\36S2016\presentation\DragonLegARX.mp4" TargetMode="External"/><Relationship Id="rId5" Type="http://schemas.openxmlformats.org/officeDocument/2006/relationships/image" Target="../media/image1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C:\PersonalDoc\paper\36S2016\presentation\MirandaHelperBone.mp4" TargetMode="External"/><Relationship Id="rId1" Type="http://schemas.microsoft.com/office/2007/relationships/media" Target="file:///C:\PersonalDoc\paper\36S2016\presentation\MirandaHelperBone.mp4" TargetMode="External"/><Relationship Id="rId5" Type="http://schemas.openxmlformats.org/officeDocument/2006/relationships/image" Target="../media/image14.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C:\PersonalDoc\paper\36S2016\presentation\DragonLegScaling.mp4" TargetMode="External"/><Relationship Id="rId1" Type="http://schemas.microsoft.com/office/2007/relationships/media" Target="file:///C:\PersonalDoc\paper\36S2016\presentation\DragonLegScaling.mp4" TargetMode="External"/><Relationship Id="rId6" Type="http://schemas.openxmlformats.org/officeDocument/2006/relationships/image" Target="../media/image15.png"/><Relationship Id="rId5" Type="http://schemas.openxmlformats.org/officeDocument/2006/relationships/image" Target="../media/image370.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C:\PersonalDoc\paper\36S2016\presentation\DragonLegLod.mp4" TargetMode="External"/><Relationship Id="rId1" Type="http://schemas.microsoft.com/office/2007/relationships/media" Target="file:///C:\PersonalDoc\paper\36S2016\presentation\DragonLegLod.mp4" TargetMode="External"/><Relationship Id="rId5" Type="http://schemas.openxmlformats.org/officeDocument/2006/relationships/image" Target="../media/image16.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C:\PersonalDoc\paper\36S2016\presentation\DragonLegCrowd.mp4" TargetMode="External"/><Relationship Id="rId1" Type="http://schemas.microsoft.com/office/2007/relationships/media" Target="file:///C:\PersonalDoc\paper\36S2016\presentation\DragonLegCrowd.mp4" TargetMode="External"/><Relationship Id="rId5" Type="http://schemas.openxmlformats.org/officeDocument/2006/relationships/image" Target="../media/image17.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C:\PersonalDoc\paper\36S2016\presentation\HelerBone.mp4" TargetMode="External"/><Relationship Id="rId1" Type="http://schemas.microsoft.com/office/2007/relationships/media" Target="file:///C:\PersonalDoc\paper\36S2016\presentation\HelerBone.mp4"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21549" y="1329612"/>
            <a:ext cx="6935319" cy="1532744"/>
          </a:xfrm>
        </p:spPr>
        <p:txBody>
          <a:bodyPr>
            <a:normAutofit/>
          </a:bodyPr>
          <a:lstStyle/>
          <a:p>
            <a:pPr algn="l"/>
            <a:r>
              <a:rPr kumimoji="1" lang="en-US" altLang="ja-JP" sz="3200" dirty="0" smtClean="0"/>
              <a:t>Efficient Dynamic Skinning with</a:t>
            </a:r>
            <a:br>
              <a:rPr kumimoji="1" lang="en-US" altLang="ja-JP" sz="3200" dirty="0" smtClean="0"/>
            </a:br>
            <a:r>
              <a:rPr lang="en-US" altLang="ja-JP" sz="3200" dirty="0" smtClean="0"/>
              <a:t>Low-Rank Helper Bone Controllers</a:t>
            </a:r>
            <a:endParaRPr kumimoji="1" lang="ja-JP" altLang="en-US" sz="3200" dirty="0"/>
          </a:p>
        </p:txBody>
      </p:sp>
      <p:sp>
        <p:nvSpPr>
          <p:cNvPr id="3" name="サブタイトル 2"/>
          <p:cNvSpPr>
            <a:spLocks noGrp="1"/>
          </p:cNvSpPr>
          <p:nvPr>
            <p:ph type="subTitle" idx="1"/>
          </p:nvPr>
        </p:nvSpPr>
        <p:spPr>
          <a:xfrm>
            <a:off x="1071952" y="2885334"/>
            <a:ext cx="7559432" cy="1383581"/>
          </a:xfrm>
        </p:spPr>
        <p:txBody>
          <a:bodyPr>
            <a:normAutofit/>
          </a:bodyPr>
          <a:lstStyle/>
          <a:p>
            <a:pPr algn="l"/>
            <a:r>
              <a:rPr kumimoji="1" lang="en-US" altLang="ja-JP" sz="2400" dirty="0"/>
              <a:t>Tomohiko </a:t>
            </a:r>
            <a:r>
              <a:rPr kumimoji="1" lang="en-US" altLang="ja-JP" sz="2400" dirty="0" smtClean="0"/>
              <a:t>Mukai</a:t>
            </a:r>
            <a:r>
              <a:rPr kumimoji="1" lang="en-US" altLang="ja-JP" sz="2800" dirty="0" smtClean="0"/>
              <a:t>,</a:t>
            </a:r>
            <a:r>
              <a:rPr kumimoji="1" lang="en-US" altLang="ja-JP" dirty="0" smtClean="0"/>
              <a:t> </a:t>
            </a:r>
            <a:r>
              <a:rPr kumimoji="1" lang="en-US" altLang="ja-JP" sz="2200" dirty="0"/>
              <a:t>Tokai University</a:t>
            </a:r>
          </a:p>
          <a:p>
            <a:pPr algn="l"/>
            <a:r>
              <a:rPr kumimoji="1" lang="en-US" altLang="ja-JP" sz="2400" dirty="0"/>
              <a:t>Shigeru </a:t>
            </a:r>
            <a:r>
              <a:rPr kumimoji="1" lang="en-US" altLang="ja-JP" sz="2400" dirty="0" err="1" smtClean="0"/>
              <a:t>Kuriyama</a:t>
            </a:r>
            <a:r>
              <a:rPr kumimoji="1" lang="en-US" altLang="ja-JP" sz="2800" dirty="0" smtClean="0"/>
              <a:t>,</a:t>
            </a:r>
            <a:r>
              <a:rPr kumimoji="1" lang="en-US" altLang="ja-JP" dirty="0" smtClean="0"/>
              <a:t> </a:t>
            </a:r>
            <a:r>
              <a:rPr kumimoji="1" lang="en-US" altLang="ja-JP" sz="2200" dirty="0"/>
              <a:t>Toyohashi University </a:t>
            </a:r>
            <a:r>
              <a:rPr lang="en-US" altLang="ja-JP" sz="2200" dirty="0"/>
              <a:t>of Technology</a:t>
            </a:r>
            <a:endParaRPr kumimoji="1" lang="en-US" altLang="ja-JP" sz="2200" dirty="0"/>
          </a:p>
          <a:p>
            <a:pPr algn="l"/>
            <a:endParaRPr kumimoji="1" lang="ja-JP" altLang="en-US" dirty="0"/>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1</a:t>
            </a:fld>
            <a:endParaRPr kumimoji="1" lang="ja-JP" altLang="en-US" dirty="0"/>
          </a:p>
        </p:txBody>
      </p:sp>
    </p:spTree>
    <p:extLst>
      <p:ext uri="{BB962C8B-B14F-4D97-AF65-F5344CB8AC3E}">
        <p14:creationId xmlns:p14="http://schemas.microsoft.com/office/powerpoint/2010/main" val="30211937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fontScale="77500" lnSpcReduction="20000"/>
          </a:bodyPr>
          <a:lstStyle/>
          <a:p>
            <a:r>
              <a:rPr lang="en-US" altLang="ja-JP" dirty="0" smtClean="0"/>
              <a:t>Input</a:t>
            </a:r>
            <a:endParaRPr kumimoji="1" lang="en-US" altLang="ja-JP" dirty="0" smtClean="0"/>
          </a:p>
          <a:p>
            <a:pPr lvl="1"/>
            <a:r>
              <a:rPr kumimoji="1" lang="en-US" altLang="ja-JP" dirty="0"/>
              <a:t>Example skeleton animation</a:t>
            </a:r>
          </a:p>
          <a:p>
            <a:pPr lvl="1"/>
            <a:r>
              <a:rPr kumimoji="1" lang="en-US" altLang="ja-JP" dirty="0" smtClean="0"/>
              <a:t>Example shape animation</a:t>
            </a:r>
          </a:p>
          <a:p>
            <a:pPr lvl="1"/>
            <a:r>
              <a:rPr kumimoji="1" lang="en-US" altLang="ja-JP" dirty="0" smtClean="0"/>
              <a:t>Number of helper bones</a:t>
            </a:r>
          </a:p>
          <a:p>
            <a:pPr lvl="3"/>
            <a:endParaRPr lang="en-US" altLang="ja-JP" sz="825" dirty="0"/>
          </a:p>
          <a:p>
            <a:r>
              <a:rPr kumimoji="1" lang="en-US" altLang="ja-JP" dirty="0" smtClean="0"/>
              <a:t>Output</a:t>
            </a:r>
          </a:p>
          <a:p>
            <a:pPr lvl="1"/>
            <a:r>
              <a:rPr lang="en-US" altLang="ja-JP" dirty="0"/>
              <a:t>Helper bone controller </a:t>
            </a:r>
            <a:endParaRPr lang="en-US" altLang="ja-JP" dirty="0" smtClean="0"/>
          </a:p>
          <a:p>
            <a:pPr lvl="1"/>
            <a:r>
              <a:rPr kumimoji="1" lang="en-US" altLang="ja-JP" dirty="0" smtClean="0"/>
              <a:t>Skinning weight</a:t>
            </a:r>
          </a:p>
          <a:p>
            <a:pPr lvl="3"/>
            <a:endParaRPr lang="en-US" altLang="ja-JP" sz="825" dirty="0"/>
          </a:p>
          <a:p>
            <a:r>
              <a:rPr kumimoji="1" lang="en-US" altLang="ja-JP" dirty="0" smtClean="0"/>
              <a:t>Approximation criterion</a:t>
            </a:r>
          </a:p>
          <a:p>
            <a:pPr lvl="1"/>
            <a:r>
              <a:rPr lang="en-US" altLang="ja-JP" dirty="0" smtClean="0"/>
              <a:t>Squared reconstruction error of vertex position</a:t>
            </a:r>
            <a:endParaRPr kumimoji="1" lang="ja-JP" altLang="en-US" dirty="0"/>
          </a:p>
        </p:txBody>
      </p:sp>
      <p:sp>
        <p:nvSpPr>
          <p:cNvPr id="5" name="タイトル 4"/>
          <p:cNvSpPr>
            <a:spLocks noGrp="1"/>
          </p:cNvSpPr>
          <p:nvPr>
            <p:ph type="title"/>
          </p:nvPr>
        </p:nvSpPr>
        <p:spPr/>
        <p:txBody>
          <a:bodyPr/>
          <a:lstStyle/>
          <a:p>
            <a:r>
              <a:rPr lang="en-US" altLang="ja-JP" sz="4000" dirty="0" smtClean="0"/>
              <a:t>Authoring System</a:t>
            </a:r>
            <a:endParaRPr kumimoji="1" lang="ja-JP" altLang="en-US" sz="4000" dirty="0"/>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10</a:t>
            </a:fld>
            <a:endParaRPr kumimoji="1" lang="ja-JP" altLang="en-US" dirty="0"/>
          </a:p>
        </p:txBody>
      </p:sp>
      <p:pic>
        <p:nvPicPr>
          <p:cNvPr id="11" name="図 10"/>
          <p:cNvPicPr>
            <a:picLocks noChangeAspect="1"/>
          </p:cNvPicPr>
          <p:nvPr/>
        </p:nvPicPr>
        <p:blipFill>
          <a:blip r:embed="rId3"/>
          <a:stretch>
            <a:fillRect/>
          </a:stretch>
        </p:blipFill>
        <p:spPr>
          <a:xfrm rot="5400000" flipH="1">
            <a:off x="6241294" y="1402542"/>
            <a:ext cx="826744" cy="1199768"/>
          </a:xfrm>
          <a:prstGeom prst="rect">
            <a:avLst/>
          </a:prstGeom>
        </p:spPr>
      </p:pic>
      <p:pic>
        <p:nvPicPr>
          <p:cNvPr id="7" name="図 6"/>
          <p:cNvPicPr>
            <a:picLocks noChangeAspect="1"/>
          </p:cNvPicPr>
          <p:nvPr/>
        </p:nvPicPr>
        <p:blipFill>
          <a:blip r:embed="rId4"/>
          <a:stretch>
            <a:fillRect/>
          </a:stretch>
        </p:blipFill>
        <p:spPr>
          <a:xfrm rot="5400000">
            <a:off x="5519747" y="853344"/>
            <a:ext cx="569148" cy="1497758"/>
          </a:xfrm>
          <a:prstGeom prst="rect">
            <a:avLst/>
          </a:prstGeom>
        </p:spPr>
      </p:pic>
      <p:pic>
        <p:nvPicPr>
          <p:cNvPr id="2" name="図 1"/>
          <p:cNvPicPr>
            <a:picLocks noChangeAspect="1"/>
          </p:cNvPicPr>
          <p:nvPr/>
        </p:nvPicPr>
        <p:blipFill>
          <a:blip r:embed="rId5"/>
          <a:stretch>
            <a:fillRect/>
          </a:stretch>
        </p:blipFill>
        <p:spPr>
          <a:xfrm rot="5400000">
            <a:off x="4989226" y="3075703"/>
            <a:ext cx="619176" cy="1453629"/>
          </a:xfrm>
          <a:prstGeom prst="rect">
            <a:avLst/>
          </a:prstGeom>
        </p:spPr>
      </p:pic>
      <p:sp>
        <p:nvSpPr>
          <p:cNvPr id="12" name="テキスト ボックス 11"/>
          <p:cNvSpPr txBox="1"/>
          <p:nvPr/>
        </p:nvSpPr>
        <p:spPr>
          <a:xfrm rot="1116112">
            <a:off x="7039364" y="2107194"/>
            <a:ext cx="535724" cy="369332"/>
          </a:xfrm>
          <a:prstGeom prst="rect">
            <a:avLst/>
          </a:prstGeom>
          <a:noFill/>
        </p:spPr>
        <p:txBody>
          <a:bodyPr wrap="none" rtlCol="0">
            <a:spAutoFit/>
          </a:bodyPr>
          <a:lstStyle/>
          <a:p>
            <a:r>
              <a:rPr lang="ja-JP" altLang="en-US" b="1" dirty="0"/>
              <a:t>・・・</a:t>
            </a:r>
          </a:p>
        </p:txBody>
      </p:sp>
      <p:grpSp>
        <p:nvGrpSpPr>
          <p:cNvPr id="8" name="グループ化 7"/>
          <p:cNvGrpSpPr/>
          <p:nvPr/>
        </p:nvGrpSpPr>
        <p:grpSpPr>
          <a:xfrm>
            <a:off x="4601152" y="2597436"/>
            <a:ext cx="1199768" cy="826744"/>
            <a:chOff x="4622004" y="3274698"/>
            <a:chExt cx="1199768" cy="826744"/>
          </a:xfrm>
        </p:grpSpPr>
        <p:pic>
          <p:nvPicPr>
            <p:cNvPr id="13" name="図 12"/>
            <p:cNvPicPr>
              <a:picLocks noChangeAspect="1"/>
            </p:cNvPicPr>
            <p:nvPr/>
          </p:nvPicPr>
          <p:blipFill>
            <a:blip r:embed="rId6">
              <a:extLst>
                <a:ext uri="{BEBA8EAE-BF5A-486C-A8C5-ECC9F3942E4B}">
                  <a14:imgProps xmlns:a14="http://schemas.microsoft.com/office/drawing/2010/main">
                    <a14:imgLayer r:embed="rId7">
                      <a14:imgEffect>
                        <a14:brightnessContrast bright="-10000"/>
                      </a14:imgEffect>
                    </a14:imgLayer>
                  </a14:imgProps>
                </a:ext>
              </a:extLst>
            </a:blip>
            <a:stretch>
              <a:fillRect/>
            </a:stretch>
          </p:blipFill>
          <p:spPr>
            <a:xfrm rot="5400000" flipH="1">
              <a:off x="4808516" y="3088186"/>
              <a:ext cx="826744" cy="1199768"/>
            </a:xfrm>
            <a:prstGeom prst="rect">
              <a:avLst/>
            </a:prstGeom>
          </p:spPr>
        </p:pic>
        <p:sp>
          <p:nvSpPr>
            <p:cNvPr id="15" name="円/楕円 14"/>
            <p:cNvSpPr/>
            <p:nvPr/>
          </p:nvSpPr>
          <p:spPr>
            <a:xfrm>
              <a:off x="4857142" y="3433706"/>
              <a:ext cx="108000" cy="108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3" name="上矢印 2"/>
            <p:cNvSpPr/>
            <p:nvPr/>
          </p:nvSpPr>
          <p:spPr>
            <a:xfrm rot="19517801">
              <a:off x="4923636" y="3502479"/>
              <a:ext cx="214921" cy="359892"/>
            </a:xfrm>
            <a:prstGeom prst="upArrow">
              <a:avLst/>
            </a:prstGeom>
            <a:gradFill>
              <a:gsLst>
                <a:gs pos="0">
                  <a:schemeClr val="accent3">
                    <a:lumMod val="50000"/>
                  </a:schemeClr>
                </a:gs>
                <a:gs pos="100000">
                  <a:schemeClr val="accent4">
                    <a:lumMod val="75000"/>
                  </a:schemeClr>
                </a:gs>
              </a:gsLst>
            </a:gra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29992883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t>Example-based Controller Building</a:t>
            </a:r>
            <a:endParaRPr kumimoji="1" lang="ja-JP" altLang="en-US" dirty="0"/>
          </a:p>
        </p:txBody>
      </p:sp>
      <p:sp>
        <p:nvSpPr>
          <p:cNvPr id="7" name="コンテンツ プレースホルダー 6"/>
          <p:cNvSpPr>
            <a:spLocks noGrp="1"/>
          </p:cNvSpPr>
          <p:nvPr>
            <p:ph idx="1"/>
          </p:nvPr>
        </p:nvSpPr>
        <p:spPr>
          <a:xfrm>
            <a:off x="4842539" y="3640342"/>
            <a:ext cx="3974375" cy="1108754"/>
          </a:xfrm>
        </p:spPr>
        <p:txBody>
          <a:bodyPr>
            <a:normAutofit/>
          </a:bodyPr>
          <a:lstStyle/>
          <a:p>
            <a:pPr marL="0" indent="0">
              <a:buNone/>
            </a:pPr>
            <a:r>
              <a:rPr lang="en-US" altLang="ja-JP" sz="2100" dirty="0" smtClean="0"/>
              <a:t>- Static controller </a:t>
            </a:r>
            <a:r>
              <a:rPr lang="en-US" altLang="ja-JP" sz="1800" dirty="0" smtClean="0"/>
              <a:t>(muscle bulging)</a:t>
            </a:r>
          </a:p>
          <a:p>
            <a:pPr marL="0" indent="0">
              <a:buNone/>
            </a:pPr>
            <a:endParaRPr lang="en-US" altLang="ja-JP" sz="1000" dirty="0" smtClean="0"/>
          </a:p>
          <a:p>
            <a:pPr marL="0" indent="0">
              <a:buNone/>
            </a:pPr>
            <a:r>
              <a:rPr lang="en-US" altLang="ja-JP" sz="2100" dirty="0" smtClean="0"/>
              <a:t>- </a:t>
            </a:r>
            <a:r>
              <a:rPr lang="en-US" altLang="ja-JP" sz="2100" dirty="0" smtClean="0">
                <a:solidFill>
                  <a:schemeClr val="accent2"/>
                </a:solidFill>
              </a:rPr>
              <a:t>Dynamic controller</a:t>
            </a:r>
            <a:r>
              <a:rPr lang="en-US" altLang="ja-JP" sz="2100" dirty="0" smtClean="0"/>
              <a:t> </a:t>
            </a:r>
            <a:r>
              <a:rPr lang="en-US" altLang="ja-JP" sz="1800" dirty="0" smtClean="0"/>
              <a:t>(jiggling)</a:t>
            </a:r>
            <a:endParaRPr kumimoji="1" lang="ja-JP" altLang="en-US" sz="1800" dirty="0"/>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11</a:t>
            </a:fld>
            <a:endParaRPr kumimoji="1" lang="ja-JP" altLang="en-US" dirty="0"/>
          </a:p>
        </p:txBody>
      </p:sp>
      <p:pic>
        <p:nvPicPr>
          <p:cNvPr id="6" name="図 5"/>
          <p:cNvPicPr>
            <a:picLocks noChangeAspect="1"/>
          </p:cNvPicPr>
          <p:nvPr/>
        </p:nvPicPr>
        <p:blipFill>
          <a:blip r:embed="rId3"/>
          <a:stretch>
            <a:fillRect/>
          </a:stretch>
        </p:blipFill>
        <p:spPr>
          <a:xfrm>
            <a:off x="1216559" y="1383618"/>
            <a:ext cx="6757820" cy="2236436"/>
          </a:xfrm>
          <a:prstGeom prst="rect">
            <a:avLst/>
          </a:prstGeom>
        </p:spPr>
      </p:pic>
      <p:sp>
        <p:nvSpPr>
          <p:cNvPr id="12" name="角丸四角形 11"/>
          <p:cNvSpPr/>
          <p:nvPr/>
        </p:nvSpPr>
        <p:spPr>
          <a:xfrm>
            <a:off x="4595467" y="1815666"/>
            <a:ext cx="1758731" cy="1831212"/>
          </a:xfrm>
          <a:prstGeom prst="roundRect">
            <a:avLst/>
          </a:prstGeom>
          <a:solidFill>
            <a:srgbClr val="FFFF00">
              <a:alpha val="5000"/>
            </a:srgbClr>
          </a:solid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8" name="テキスト ボックス 7"/>
          <p:cNvSpPr txBox="1"/>
          <p:nvPr/>
        </p:nvSpPr>
        <p:spPr>
          <a:xfrm>
            <a:off x="1406777" y="2747258"/>
            <a:ext cx="2895344" cy="677108"/>
          </a:xfrm>
          <a:prstGeom prst="rect">
            <a:avLst/>
          </a:prstGeom>
          <a:solidFill>
            <a:srgbClr val="000000">
              <a:alpha val="80000"/>
            </a:srgbClr>
          </a:solidFill>
        </p:spPr>
        <p:txBody>
          <a:bodyPr wrap="none" rtlCol="0">
            <a:spAutoFit/>
          </a:bodyPr>
          <a:lstStyle/>
          <a:p>
            <a:r>
              <a:rPr kumimoji="1" lang="en-US" altLang="ja-JP" sz="2000" dirty="0" smtClean="0"/>
              <a:t>Skinning decomposition</a:t>
            </a:r>
          </a:p>
          <a:p>
            <a:pPr algn="r"/>
            <a:r>
              <a:rPr kumimoji="1" lang="en-US" altLang="ja-JP" dirty="0" smtClean="0"/>
              <a:t>[Mukai 2015, Le 2012]</a:t>
            </a:r>
            <a:endParaRPr kumimoji="1" lang="ja-JP" altLang="en-US" dirty="0"/>
          </a:p>
        </p:txBody>
      </p:sp>
      <p:sp>
        <p:nvSpPr>
          <p:cNvPr id="4" name="テキスト ボックス 3"/>
          <p:cNvSpPr txBox="1"/>
          <p:nvPr/>
        </p:nvSpPr>
        <p:spPr>
          <a:xfrm>
            <a:off x="5078386" y="3947238"/>
            <a:ext cx="356188" cy="400110"/>
          </a:xfrm>
          <a:prstGeom prst="rect">
            <a:avLst/>
          </a:prstGeom>
          <a:noFill/>
        </p:spPr>
        <p:txBody>
          <a:bodyPr wrap="none" rtlCol="0">
            <a:spAutoFit/>
          </a:bodyPr>
          <a:lstStyle/>
          <a:p>
            <a:r>
              <a:rPr kumimoji="1" lang="en-US" altLang="ja-JP" sz="2000" dirty="0" smtClean="0"/>
              <a:t>&amp;</a:t>
            </a:r>
            <a:endParaRPr kumimoji="1" lang="ja-JP" altLang="en-US" sz="2000" dirty="0"/>
          </a:p>
        </p:txBody>
      </p:sp>
      <p:sp>
        <p:nvSpPr>
          <p:cNvPr id="3" name="正方形/長方形 2"/>
          <p:cNvSpPr/>
          <p:nvPr/>
        </p:nvSpPr>
        <p:spPr>
          <a:xfrm>
            <a:off x="5454314" y="3919228"/>
            <a:ext cx="1505540" cy="369332"/>
          </a:xfrm>
          <a:prstGeom prst="rect">
            <a:avLst/>
          </a:prstGeom>
        </p:spPr>
        <p:txBody>
          <a:bodyPr wrap="none">
            <a:spAutoFit/>
          </a:bodyPr>
          <a:lstStyle/>
          <a:p>
            <a:pPr algn="r"/>
            <a:r>
              <a:rPr kumimoji="1" lang="en-US" altLang="ja-JP" dirty="0"/>
              <a:t>[Mukai 2015]</a:t>
            </a:r>
            <a:endParaRPr kumimoji="1" lang="ja-JP" altLang="en-US" dirty="0"/>
          </a:p>
        </p:txBody>
      </p:sp>
      <p:sp>
        <p:nvSpPr>
          <p:cNvPr id="13" name="正方形/長方形 12"/>
          <p:cNvSpPr/>
          <p:nvPr/>
        </p:nvSpPr>
        <p:spPr>
          <a:xfrm>
            <a:off x="2803065" y="3590042"/>
            <a:ext cx="1824538" cy="1015663"/>
          </a:xfrm>
          <a:prstGeom prst="rect">
            <a:avLst/>
          </a:prstGeom>
        </p:spPr>
        <p:txBody>
          <a:bodyPr wrap="none">
            <a:spAutoFit/>
          </a:bodyPr>
          <a:lstStyle/>
          <a:p>
            <a:r>
              <a:rPr lang="en-US" altLang="ja-JP" sz="2000" dirty="0" smtClean="0">
                <a:latin typeface="+mj-lt"/>
              </a:rPr>
              <a:t>Skin weights</a:t>
            </a:r>
          </a:p>
          <a:p>
            <a:r>
              <a:rPr lang="en-US" altLang="ja-JP" sz="2000" dirty="0" smtClean="0">
                <a:latin typeface="+mj-lt"/>
              </a:rPr>
              <a:t>&amp; Helper </a:t>
            </a:r>
            <a:r>
              <a:rPr lang="en-US" altLang="ja-JP" sz="2000" dirty="0">
                <a:latin typeface="+mj-lt"/>
              </a:rPr>
              <a:t>bone</a:t>
            </a:r>
          </a:p>
          <a:p>
            <a:r>
              <a:rPr lang="en-US" altLang="ja-JP" sz="2000" dirty="0" smtClean="0">
                <a:latin typeface="+mj-lt"/>
              </a:rPr>
              <a:t>transformation</a:t>
            </a:r>
          </a:p>
        </p:txBody>
      </p:sp>
      <p:sp>
        <p:nvSpPr>
          <p:cNvPr id="14" name="正方形/長方形 13"/>
          <p:cNvSpPr/>
          <p:nvPr/>
        </p:nvSpPr>
        <p:spPr>
          <a:xfrm>
            <a:off x="924412" y="3584362"/>
            <a:ext cx="1781257" cy="1015663"/>
          </a:xfrm>
          <a:prstGeom prst="rect">
            <a:avLst/>
          </a:prstGeom>
        </p:spPr>
        <p:txBody>
          <a:bodyPr wrap="none">
            <a:spAutoFit/>
          </a:bodyPr>
          <a:lstStyle/>
          <a:p>
            <a:r>
              <a:rPr lang="en-US" altLang="ja-JP" sz="2000" dirty="0">
                <a:latin typeface="+mj-lt"/>
              </a:rPr>
              <a:t> </a:t>
            </a:r>
            <a:r>
              <a:rPr lang="en-US" altLang="ja-JP" sz="2000" dirty="0" smtClean="0">
                <a:latin typeface="+mj-lt"/>
              </a:rPr>
              <a:t>Example skin</a:t>
            </a:r>
          </a:p>
          <a:p>
            <a:r>
              <a:rPr lang="en-US" altLang="ja-JP" sz="2000" dirty="0">
                <a:latin typeface="+mj-lt"/>
              </a:rPr>
              <a:t> </a:t>
            </a:r>
            <a:r>
              <a:rPr lang="en-US" altLang="ja-JP" sz="2000" dirty="0" smtClean="0">
                <a:latin typeface="+mj-lt"/>
              </a:rPr>
              <a:t>&amp; skeleton</a:t>
            </a:r>
          </a:p>
          <a:p>
            <a:r>
              <a:rPr lang="en-US" altLang="ja-JP" sz="2000" dirty="0" smtClean="0">
                <a:latin typeface="+mj-lt"/>
              </a:rPr>
              <a:t> animation</a:t>
            </a:r>
            <a:endParaRPr lang="ja-JP" altLang="en-US" sz="2000" dirty="0">
              <a:latin typeface="+mj-lt"/>
            </a:endParaRPr>
          </a:p>
        </p:txBody>
      </p:sp>
    </p:spTree>
    <p:extLst>
      <p:ext uri="{BB962C8B-B14F-4D97-AF65-F5344CB8AC3E}">
        <p14:creationId xmlns:p14="http://schemas.microsoft.com/office/powerpoint/2010/main" val="2665381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Dynamic Control with LTI System</a:t>
            </a:r>
            <a:endParaRPr lang="ja-JP" altLang="en-US" sz="4000" dirty="0"/>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12</a:t>
            </a:fld>
            <a:endParaRPr kumimoji="1" lang="ja-JP" altLang="en-US" dirty="0"/>
          </a:p>
        </p:txBody>
      </p:sp>
      <p:sp>
        <p:nvSpPr>
          <p:cNvPr id="8" name="角丸四角形 7"/>
          <p:cNvSpPr/>
          <p:nvPr/>
        </p:nvSpPr>
        <p:spPr>
          <a:xfrm>
            <a:off x="2783325" y="2626921"/>
            <a:ext cx="2913930" cy="118813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700" dirty="0"/>
              <a:t>Linear </a:t>
            </a:r>
            <a:r>
              <a:rPr lang="en-US" altLang="ja-JP" sz="2700" dirty="0" smtClean="0"/>
              <a:t>Time-Invariant </a:t>
            </a:r>
            <a:r>
              <a:rPr lang="en-US" altLang="ja-JP" sz="2700" dirty="0"/>
              <a:t>system</a:t>
            </a:r>
            <a:endParaRPr lang="en-US" altLang="ja-JP" sz="2400" dirty="0"/>
          </a:p>
          <a:p>
            <a:pPr algn="ctr"/>
            <a:r>
              <a:rPr lang="ja-JP" altLang="en-US" sz="2400" dirty="0"/>
              <a:t>（</a:t>
            </a:r>
            <a:r>
              <a:rPr lang="en-US" altLang="ja-JP" sz="2400" dirty="0"/>
              <a:t>unknown</a:t>
            </a:r>
            <a:r>
              <a:rPr lang="ja-JP" altLang="en-US" sz="2400" dirty="0"/>
              <a:t>）</a:t>
            </a:r>
          </a:p>
        </p:txBody>
      </p:sp>
      <p:sp>
        <p:nvSpPr>
          <p:cNvPr id="9" name="右矢印 8"/>
          <p:cNvSpPr/>
          <p:nvPr/>
        </p:nvSpPr>
        <p:spPr>
          <a:xfrm>
            <a:off x="5757338" y="3048332"/>
            <a:ext cx="1398426" cy="540060"/>
          </a:xfrm>
          <a:prstGeom prst="rightArrow">
            <a:avLst/>
          </a:prstGeom>
          <a:solidFill>
            <a:srgbClr val="FF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0" name="右矢印 9"/>
          <p:cNvSpPr/>
          <p:nvPr/>
        </p:nvSpPr>
        <p:spPr>
          <a:xfrm>
            <a:off x="1315454" y="3045467"/>
            <a:ext cx="1398426" cy="486054"/>
          </a:xfrm>
          <a:prstGeom prst="rightArrow">
            <a:avLst/>
          </a:prstGeom>
          <a:solidFill>
            <a:srgbClr val="66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66FFFF"/>
              </a:solidFill>
            </a:endParaRPr>
          </a:p>
        </p:txBody>
      </p:sp>
      <p:sp>
        <p:nvSpPr>
          <p:cNvPr id="11" name="テキスト ボックス 10"/>
          <p:cNvSpPr txBox="1"/>
          <p:nvPr/>
        </p:nvSpPr>
        <p:spPr>
          <a:xfrm>
            <a:off x="5846568" y="3531521"/>
            <a:ext cx="2662908" cy="784830"/>
          </a:xfrm>
          <a:prstGeom prst="rect">
            <a:avLst/>
          </a:prstGeom>
          <a:noFill/>
        </p:spPr>
        <p:txBody>
          <a:bodyPr wrap="none" rtlCol="0">
            <a:spAutoFit/>
          </a:bodyPr>
          <a:lstStyle/>
          <a:p>
            <a:r>
              <a:rPr lang="en-US" altLang="ja-JP" sz="2400" dirty="0" smtClean="0">
                <a:solidFill>
                  <a:srgbClr val="FF99FF"/>
                </a:solidFill>
              </a:rPr>
              <a:t>Output</a:t>
            </a:r>
            <a:endParaRPr lang="en-US" altLang="ja-JP" sz="2400" dirty="0">
              <a:solidFill>
                <a:srgbClr val="FF99FF"/>
              </a:solidFill>
            </a:endParaRPr>
          </a:p>
          <a:p>
            <a:r>
              <a:rPr lang="en-US" altLang="ja-JP" sz="2100" dirty="0" smtClean="0">
                <a:solidFill>
                  <a:srgbClr val="FF99FF"/>
                </a:solidFill>
              </a:rPr>
              <a:t>(helper </a:t>
            </a:r>
            <a:r>
              <a:rPr lang="en-US" altLang="ja-JP" sz="2100" dirty="0">
                <a:solidFill>
                  <a:srgbClr val="FF99FF"/>
                </a:solidFill>
              </a:rPr>
              <a:t>bone </a:t>
            </a:r>
            <a:r>
              <a:rPr lang="en-US" altLang="ja-JP" sz="2100" dirty="0" smtClean="0">
                <a:solidFill>
                  <a:srgbClr val="FF99FF"/>
                </a:solidFill>
              </a:rPr>
              <a:t>motion)</a:t>
            </a:r>
            <a:endParaRPr lang="ja-JP" altLang="en-US" sz="2100" dirty="0">
              <a:solidFill>
                <a:srgbClr val="FF99FF"/>
              </a:solidFill>
            </a:endParaRPr>
          </a:p>
        </p:txBody>
      </p:sp>
      <p:sp>
        <p:nvSpPr>
          <p:cNvPr id="12" name="テキスト ボックス 11"/>
          <p:cNvSpPr txBox="1"/>
          <p:nvPr/>
        </p:nvSpPr>
        <p:spPr>
          <a:xfrm>
            <a:off x="1042727" y="3531521"/>
            <a:ext cx="2332690" cy="784830"/>
          </a:xfrm>
          <a:prstGeom prst="rect">
            <a:avLst/>
          </a:prstGeom>
          <a:noFill/>
          <a:ln>
            <a:noFill/>
          </a:ln>
        </p:spPr>
        <p:txBody>
          <a:bodyPr wrap="none" rtlCol="0">
            <a:spAutoFit/>
          </a:bodyPr>
          <a:lstStyle/>
          <a:p>
            <a:r>
              <a:rPr lang="en-US" altLang="ja-JP" sz="2400" dirty="0" smtClean="0">
                <a:solidFill>
                  <a:srgbClr val="66FFFF"/>
                </a:solidFill>
              </a:rPr>
              <a:t>Input</a:t>
            </a:r>
            <a:endParaRPr lang="en-US" altLang="ja-JP" sz="2400" dirty="0">
              <a:solidFill>
                <a:srgbClr val="66FFFF"/>
              </a:solidFill>
            </a:endParaRPr>
          </a:p>
          <a:p>
            <a:pPr algn="ctr"/>
            <a:r>
              <a:rPr lang="ja-JP" altLang="en-US" sz="2100" dirty="0" smtClean="0">
                <a:solidFill>
                  <a:srgbClr val="66FFFF"/>
                </a:solidFill>
              </a:rPr>
              <a:t> </a:t>
            </a:r>
            <a:r>
              <a:rPr lang="en-US" altLang="ja-JP" sz="2100" dirty="0" smtClean="0">
                <a:solidFill>
                  <a:srgbClr val="66FFFF"/>
                </a:solidFill>
              </a:rPr>
              <a:t>(skeleton motion)</a:t>
            </a:r>
            <a:endParaRPr lang="ja-JP" altLang="en-US" sz="2100" dirty="0">
              <a:solidFill>
                <a:srgbClr val="66FFFF"/>
              </a:solidFill>
            </a:endParaRPr>
          </a:p>
        </p:txBody>
      </p:sp>
      <p:cxnSp>
        <p:nvCxnSpPr>
          <p:cNvPr id="14" name="カギ線コネクタ 13"/>
          <p:cNvCxnSpPr>
            <a:endCxn id="8" idx="0"/>
          </p:cNvCxnSpPr>
          <p:nvPr/>
        </p:nvCxnSpPr>
        <p:spPr>
          <a:xfrm rot="10800000">
            <a:off x="4240290" y="2626921"/>
            <a:ext cx="1501924" cy="324036"/>
          </a:xfrm>
          <a:prstGeom prst="bentConnector4">
            <a:avLst>
              <a:gd name="adj1" fmla="val -19469"/>
              <a:gd name="adj2" fmla="val 300431"/>
            </a:avLst>
          </a:prstGeom>
          <a:ln w="203200">
            <a:solidFill>
              <a:srgbClr val="66FF99"/>
            </a:solidFill>
            <a:tailEnd type="triangle" w="med" len="sm"/>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4037008" y="1129287"/>
            <a:ext cx="4112857" cy="784830"/>
          </a:xfrm>
          <a:prstGeom prst="rect">
            <a:avLst/>
          </a:prstGeom>
          <a:noFill/>
        </p:spPr>
        <p:txBody>
          <a:bodyPr wrap="none" rtlCol="0">
            <a:spAutoFit/>
          </a:bodyPr>
          <a:lstStyle/>
          <a:p>
            <a:r>
              <a:rPr lang="en-US" altLang="ja-JP" sz="2400" dirty="0">
                <a:solidFill>
                  <a:srgbClr val="66FF99"/>
                </a:solidFill>
              </a:rPr>
              <a:t>Internal state</a:t>
            </a:r>
            <a:r>
              <a:rPr lang="en-US" altLang="ja-JP" sz="2100" dirty="0">
                <a:solidFill>
                  <a:srgbClr val="66FF99"/>
                </a:solidFill>
              </a:rPr>
              <a:t> </a:t>
            </a:r>
            <a:r>
              <a:rPr lang="ja-JP" altLang="en-US" sz="2100" dirty="0">
                <a:solidFill>
                  <a:srgbClr val="66FF99"/>
                </a:solidFill>
              </a:rPr>
              <a:t>（</a:t>
            </a:r>
            <a:r>
              <a:rPr lang="en-US" altLang="ja-JP" sz="2100" dirty="0">
                <a:solidFill>
                  <a:srgbClr val="66FF99"/>
                </a:solidFill>
              </a:rPr>
              <a:t>unknown</a:t>
            </a:r>
            <a:r>
              <a:rPr lang="ja-JP" altLang="en-US" sz="2100" dirty="0">
                <a:solidFill>
                  <a:srgbClr val="66FF99"/>
                </a:solidFill>
              </a:rPr>
              <a:t>）</a:t>
            </a:r>
            <a:endParaRPr lang="en-US" altLang="ja-JP" sz="2100" dirty="0">
              <a:solidFill>
                <a:srgbClr val="66FF99"/>
              </a:solidFill>
            </a:endParaRPr>
          </a:p>
          <a:p>
            <a:r>
              <a:rPr lang="en-US" altLang="ja-JP" sz="2100" dirty="0">
                <a:solidFill>
                  <a:srgbClr val="66FF99"/>
                </a:solidFill>
              </a:rPr>
              <a:t>  e.g. </a:t>
            </a:r>
            <a:r>
              <a:rPr lang="en-US" altLang="ja-JP" sz="2100" dirty="0" smtClean="0">
                <a:solidFill>
                  <a:srgbClr val="66FF99"/>
                </a:solidFill>
              </a:rPr>
              <a:t>kinetic </a:t>
            </a:r>
            <a:r>
              <a:rPr lang="en-US" altLang="ja-JP" sz="2100" dirty="0">
                <a:solidFill>
                  <a:srgbClr val="66FF99"/>
                </a:solidFill>
              </a:rPr>
              <a:t>energy, </a:t>
            </a:r>
            <a:r>
              <a:rPr lang="en-US" altLang="ja-JP" sz="2100" dirty="0" smtClean="0">
                <a:solidFill>
                  <a:srgbClr val="66FF99"/>
                </a:solidFill>
              </a:rPr>
              <a:t>inertia </a:t>
            </a:r>
            <a:r>
              <a:rPr lang="en-US" altLang="ja-JP" sz="2100" dirty="0">
                <a:solidFill>
                  <a:srgbClr val="66FF99"/>
                </a:solidFill>
              </a:rPr>
              <a:t>force</a:t>
            </a:r>
          </a:p>
        </p:txBody>
      </p:sp>
    </p:spTree>
    <p:extLst>
      <p:ext uri="{BB962C8B-B14F-4D97-AF65-F5344CB8AC3E}">
        <p14:creationId xmlns:p14="http://schemas.microsoft.com/office/powerpoint/2010/main" val="28441213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Autofit/>
          </a:bodyPr>
          <a:lstStyle/>
          <a:p>
            <a:r>
              <a:rPr lang="en-US" altLang="ja-JP" sz="4000" dirty="0"/>
              <a:t>State-Space Model of LTI System</a:t>
            </a:r>
            <a:endParaRPr kumimoji="1" lang="ja-JP" altLang="en-US" sz="4000" dirty="0"/>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13</a:t>
            </a:fld>
            <a:endParaRPr kumimoji="1" lang="ja-JP" altLang="en-US" dirty="0"/>
          </a:p>
        </p:txBody>
      </p:sp>
      <mc:AlternateContent xmlns:mc="http://schemas.openxmlformats.org/markup-compatibility/2006" xmlns:a14="http://schemas.microsoft.com/office/drawing/2010/main">
        <mc:Choice Requires="a14">
          <p:sp>
            <p:nvSpPr>
              <p:cNvPr id="7" name="テキスト ボックス 6"/>
              <p:cNvSpPr txBox="1"/>
              <p:nvPr/>
            </p:nvSpPr>
            <p:spPr>
              <a:xfrm>
                <a:off x="2123417" y="2615014"/>
                <a:ext cx="4266132" cy="9860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3600" i="1">
                              <a:latin typeface="Cambria Math" panose="02040503050406030204" pitchFamily="18" charset="0"/>
                            </a:rPr>
                          </m:ctrlPr>
                        </m:dPr>
                        <m:e>
                          <m:m>
                            <m:mPr>
                              <m:mcs>
                                <m:mc>
                                  <m:mcPr>
                                    <m:count m:val="1"/>
                                    <m:mcJc m:val="center"/>
                                  </m:mcPr>
                                </m:mc>
                              </m:mcs>
                              <m:ctrlPr>
                                <a:rPr lang="en-US" altLang="ja-JP" sz="3600" i="1">
                                  <a:latin typeface="Cambria Math" panose="02040503050406030204" pitchFamily="18" charset="0"/>
                                </a:rPr>
                              </m:ctrlPr>
                            </m:mPr>
                            <m:mr>
                              <m:e>
                                <m:sSub>
                                  <m:sSubPr>
                                    <m:ctrlPr>
                                      <a:rPr lang="en-US" altLang="ja-JP" sz="3600" i="1">
                                        <a:solidFill>
                                          <a:srgbClr val="66FF99"/>
                                        </a:solidFill>
                                        <a:latin typeface="Cambria Math" panose="02040503050406030204" pitchFamily="18" charset="0"/>
                                      </a:rPr>
                                    </m:ctrlPr>
                                  </m:sSubPr>
                                  <m:e>
                                    <m:r>
                                      <a:rPr lang="en-US" altLang="ja-JP" sz="3600" b="1">
                                        <a:solidFill>
                                          <a:srgbClr val="66FF99"/>
                                        </a:solidFill>
                                        <a:latin typeface="Cambria Math" panose="02040503050406030204" pitchFamily="18" charset="0"/>
                                      </a:rPr>
                                      <m:t>𝐳</m:t>
                                    </m:r>
                                  </m:e>
                                  <m:sub>
                                    <m:r>
                                      <a:rPr lang="en-US" altLang="ja-JP" sz="3600" i="1">
                                        <a:solidFill>
                                          <a:srgbClr val="66FF99"/>
                                        </a:solidFill>
                                        <a:latin typeface="Cambria Math" panose="02040503050406030204" pitchFamily="18" charset="0"/>
                                      </a:rPr>
                                      <m:t>𝑡</m:t>
                                    </m:r>
                                    <m:r>
                                      <a:rPr lang="en-US" altLang="ja-JP" sz="3600" i="1">
                                        <a:solidFill>
                                          <a:srgbClr val="66FF99"/>
                                        </a:solidFill>
                                        <a:latin typeface="Cambria Math" panose="02040503050406030204" pitchFamily="18" charset="0"/>
                                      </a:rPr>
                                      <m:t>+1</m:t>
                                    </m:r>
                                  </m:sub>
                                </m:sSub>
                              </m:e>
                            </m:mr>
                            <m:mr>
                              <m:e>
                                <m:sSub>
                                  <m:sSubPr>
                                    <m:ctrlPr>
                                      <a:rPr lang="en-US" altLang="ja-JP" sz="3600" i="1">
                                        <a:solidFill>
                                          <a:srgbClr val="FF99FF"/>
                                        </a:solidFill>
                                        <a:latin typeface="Cambria Math" panose="02040503050406030204" pitchFamily="18" charset="0"/>
                                      </a:rPr>
                                    </m:ctrlPr>
                                  </m:sSubPr>
                                  <m:e>
                                    <m:r>
                                      <a:rPr lang="en-US" altLang="ja-JP" sz="3600" b="1">
                                        <a:solidFill>
                                          <a:srgbClr val="FF99FF"/>
                                        </a:solidFill>
                                        <a:latin typeface="Cambria Math" panose="02040503050406030204" pitchFamily="18" charset="0"/>
                                      </a:rPr>
                                      <m:t>𝐲</m:t>
                                    </m:r>
                                  </m:e>
                                  <m:sub>
                                    <m:r>
                                      <a:rPr lang="en-US" altLang="ja-JP" sz="3600" i="1">
                                        <a:solidFill>
                                          <a:srgbClr val="FF99FF"/>
                                        </a:solidFill>
                                        <a:latin typeface="Cambria Math" panose="02040503050406030204" pitchFamily="18" charset="0"/>
                                      </a:rPr>
                                      <m:t>𝑡</m:t>
                                    </m:r>
                                  </m:sub>
                                </m:sSub>
                              </m:e>
                            </m:mr>
                          </m:m>
                        </m:e>
                      </m:d>
                      <m:r>
                        <a:rPr lang="en-US" altLang="ja-JP" sz="3600" i="1">
                          <a:latin typeface="Cambria Math" panose="02040503050406030204" pitchFamily="18" charset="0"/>
                        </a:rPr>
                        <m:t>=</m:t>
                      </m:r>
                      <m:d>
                        <m:dPr>
                          <m:begChr m:val="["/>
                          <m:endChr m:val="]"/>
                          <m:ctrlPr>
                            <a:rPr lang="en-US" altLang="ja-JP" sz="3600" i="1">
                              <a:latin typeface="Cambria Math" panose="02040503050406030204" pitchFamily="18" charset="0"/>
                            </a:rPr>
                          </m:ctrlPr>
                        </m:dPr>
                        <m:e>
                          <m:m>
                            <m:mPr>
                              <m:mcs>
                                <m:mc>
                                  <m:mcPr>
                                    <m:count m:val="2"/>
                                    <m:mcJc m:val="center"/>
                                  </m:mcPr>
                                </m:mc>
                              </m:mcs>
                              <m:ctrlPr>
                                <a:rPr lang="en-US" altLang="ja-JP" sz="3600" i="1">
                                  <a:latin typeface="Cambria Math" panose="02040503050406030204" pitchFamily="18" charset="0"/>
                                </a:rPr>
                              </m:ctrlPr>
                            </m:mPr>
                            <m:mr>
                              <m:e>
                                <m:r>
                                  <m:rPr>
                                    <m:brk m:alnAt="7"/>
                                  </m:rPr>
                                  <a:rPr lang="en-US" altLang="ja-JP" sz="3600" b="1">
                                    <a:latin typeface="Cambria Math" panose="02040503050406030204" pitchFamily="18" charset="0"/>
                                  </a:rPr>
                                  <m:t>𝐀</m:t>
                                </m:r>
                              </m:e>
                              <m:e>
                                <m:r>
                                  <a:rPr lang="en-US" altLang="ja-JP" sz="3600" b="1">
                                    <a:latin typeface="Cambria Math" panose="02040503050406030204" pitchFamily="18" charset="0"/>
                                  </a:rPr>
                                  <m:t>𝐁</m:t>
                                </m:r>
                              </m:e>
                            </m:mr>
                            <m:mr>
                              <m:e>
                                <m:r>
                                  <a:rPr lang="en-US" altLang="ja-JP" sz="3600" b="1">
                                    <a:latin typeface="Cambria Math" panose="02040503050406030204" pitchFamily="18" charset="0"/>
                                  </a:rPr>
                                  <m:t>𝐂</m:t>
                                </m:r>
                              </m:e>
                              <m:e>
                                <m:r>
                                  <a:rPr lang="en-US" altLang="ja-JP" sz="3600" b="1">
                                    <a:latin typeface="Cambria Math" panose="02040503050406030204" pitchFamily="18" charset="0"/>
                                  </a:rPr>
                                  <m:t>𝐃</m:t>
                                </m:r>
                              </m:e>
                            </m:mr>
                          </m:m>
                        </m:e>
                      </m:d>
                      <m:d>
                        <m:dPr>
                          <m:begChr m:val="["/>
                          <m:endChr m:val="]"/>
                          <m:ctrlPr>
                            <a:rPr lang="en-US" altLang="ja-JP" sz="3600" i="1">
                              <a:latin typeface="Cambria Math" panose="02040503050406030204" pitchFamily="18" charset="0"/>
                            </a:rPr>
                          </m:ctrlPr>
                        </m:dPr>
                        <m:e>
                          <m:m>
                            <m:mPr>
                              <m:mcs>
                                <m:mc>
                                  <m:mcPr>
                                    <m:count m:val="1"/>
                                    <m:mcJc m:val="center"/>
                                  </m:mcPr>
                                </m:mc>
                              </m:mcs>
                              <m:ctrlPr>
                                <a:rPr lang="en-US" altLang="ja-JP" sz="3600" i="1">
                                  <a:latin typeface="Cambria Math" panose="02040503050406030204" pitchFamily="18" charset="0"/>
                                </a:rPr>
                              </m:ctrlPr>
                            </m:mPr>
                            <m:mr>
                              <m:e>
                                <m:sSub>
                                  <m:sSubPr>
                                    <m:ctrlPr>
                                      <a:rPr lang="en-US" altLang="ja-JP" sz="3600" i="1">
                                        <a:solidFill>
                                          <a:srgbClr val="66FF99"/>
                                        </a:solidFill>
                                        <a:latin typeface="Cambria Math" panose="02040503050406030204" pitchFamily="18" charset="0"/>
                                      </a:rPr>
                                    </m:ctrlPr>
                                  </m:sSubPr>
                                  <m:e>
                                    <m:r>
                                      <a:rPr lang="en-US" altLang="ja-JP" sz="3600" b="1">
                                        <a:solidFill>
                                          <a:srgbClr val="66FF99"/>
                                        </a:solidFill>
                                        <a:latin typeface="Cambria Math" panose="02040503050406030204" pitchFamily="18" charset="0"/>
                                      </a:rPr>
                                      <m:t>𝐳</m:t>
                                    </m:r>
                                  </m:e>
                                  <m:sub>
                                    <m:r>
                                      <a:rPr lang="en-US" altLang="ja-JP" sz="3600" i="1">
                                        <a:solidFill>
                                          <a:srgbClr val="66FF99"/>
                                        </a:solidFill>
                                        <a:latin typeface="Cambria Math" panose="02040503050406030204" pitchFamily="18" charset="0"/>
                                      </a:rPr>
                                      <m:t>𝑡</m:t>
                                    </m:r>
                                  </m:sub>
                                </m:sSub>
                              </m:e>
                            </m:mr>
                            <m:mr>
                              <m:e>
                                <m:sSub>
                                  <m:sSubPr>
                                    <m:ctrlPr>
                                      <a:rPr lang="en-US" altLang="ja-JP" sz="3600" i="1">
                                        <a:solidFill>
                                          <a:srgbClr val="66FFFF"/>
                                        </a:solidFill>
                                        <a:latin typeface="Cambria Math" panose="02040503050406030204" pitchFamily="18" charset="0"/>
                                      </a:rPr>
                                    </m:ctrlPr>
                                  </m:sSubPr>
                                  <m:e>
                                    <m:r>
                                      <a:rPr lang="en-US" altLang="ja-JP" sz="3600" b="1">
                                        <a:solidFill>
                                          <a:srgbClr val="66FFFF"/>
                                        </a:solidFill>
                                        <a:latin typeface="Cambria Math" panose="02040503050406030204" pitchFamily="18" charset="0"/>
                                      </a:rPr>
                                      <m:t>𝐮</m:t>
                                    </m:r>
                                  </m:e>
                                  <m:sub>
                                    <m:r>
                                      <a:rPr lang="en-US" altLang="ja-JP" sz="3600" i="1">
                                        <a:solidFill>
                                          <a:srgbClr val="66FFFF"/>
                                        </a:solidFill>
                                        <a:latin typeface="Cambria Math" panose="02040503050406030204" pitchFamily="18" charset="0"/>
                                      </a:rPr>
                                      <m:t>𝑡</m:t>
                                    </m:r>
                                  </m:sub>
                                </m:sSub>
                              </m:e>
                            </m:mr>
                          </m:m>
                        </m:e>
                      </m:d>
                    </m:oMath>
                  </m:oMathPara>
                </a14:m>
                <a:endParaRPr lang="ja-JP" altLang="en-US" sz="3600"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2123417" y="2615014"/>
                <a:ext cx="4266132" cy="986039"/>
              </a:xfrm>
              <a:prstGeom prst="rect">
                <a:avLst/>
              </a:prstGeom>
              <a:blipFill rotWithShape="0">
                <a:blip r:embed="rId3"/>
                <a:stretch>
                  <a:fillRect/>
                </a:stretch>
              </a:blipFill>
            </p:spPr>
            <p:txBody>
              <a:bodyPr/>
              <a:lstStyle/>
              <a:p>
                <a:r>
                  <a:rPr lang="ja-JP" altLang="en-US">
                    <a:noFill/>
                  </a:rPr>
                  <a:t> </a:t>
                </a:r>
              </a:p>
            </p:txBody>
          </p:sp>
        </mc:Fallback>
      </mc:AlternateContent>
      <p:sp>
        <p:nvSpPr>
          <p:cNvPr id="10" name="テキスト ボックス 9"/>
          <p:cNvSpPr txBox="1"/>
          <p:nvPr/>
        </p:nvSpPr>
        <p:spPr>
          <a:xfrm>
            <a:off x="1601671" y="3643899"/>
            <a:ext cx="2422458" cy="400110"/>
          </a:xfrm>
          <a:prstGeom prst="rect">
            <a:avLst/>
          </a:prstGeom>
          <a:noFill/>
        </p:spPr>
        <p:txBody>
          <a:bodyPr wrap="none" rtlCol="0">
            <a:spAutoFit/>
          </a:bodyPr>
          <a:lstStyle/>
          <a:p>
            <a:r>
              <a:rPr lang="en-US" altLang="ja-JP" sz="2000" dirty="0">
                <a:solidFill>
                  <a:srgbClr val="FF99FF"/>
                </a:solidFill>
              </a:rPr>
              <a:t>Helper bone</a:t>
            </a:r>
            <a:r>
              <a:rPr lang="ja-JP" altLang="en-US" sz="2000" dirty="0">
                <a:solidFill>
                  <a:srgbClr val="FF99FF"/>
                </a:solidFill>
              </a:rPr>
              <a:t> </a:t>
            </a:r>
            <a:r>
              <a:rPr lang="en-US" altLang="ja-JP" sz="2000" dirty="0" smtClean="0">
                <a:solidFill>
                  <a:srgbClr val="FF99FF"/>
                </a:solidFill>
              </a:rPr>
              <a:t>motion</a:t>
            </a:r>
            <a:endParaRPr lang="en-US" altLang="ja-JP" sz="2000" dirty="0">
              <a:solidFill>
                <a:srgbClr val="FF99FF"/>
              </a:solidFill>
            </a:endParaRPr>
          </a:p>
        </p:txBody>
      </p:sp>
      <p:sp>
        <p:nvSpPr>
          <p:cNvPr id="12" name="テキスト ボックス 11"/>
          <p:cNvSpPr txBox="1"/>
          <p:nvPr/>
        </p:nvSpPr>
        <p:spPr>
          <a:xfrm>
            <a:off x="1601671" y="1947014"/>
            <a:ext cx="2061783" cy="707886"/>
          </a:xfrm>
          <a:prstGeom prst="rect">
            <a:avLst/>
          </a:prstGeom>
          <a:noFill/>
        </p:spPr>
        <p:txBody>
          <a:bodyPr wrap="none" rtlCol="0">
            <a:spAutoFit/>
          </a:bodyPr>
          <a:lstStyle/>
          <a:p>
            <a:r>
              <a:rPr lang="en-US" altLang="ja-JP" sz="2000" dirty="0">
                <a:solidFill>
                  <a:srgbClr val="66FF99"/>
                </a:solidFill>
              </a:rPr>
              <a:t>Internal state</a:t>
            </a:r>
          </a:p>
          <a:p>
            <a:r>
              <a:rPr lang="en-US" altLang="ja-JP" sz="2000" dirty="0">
                <a:solidFill>
                  <a:srgbClr val="66FF99"/>
                </a:solidFill>
              </a:rPr>
              <a:t>at next time step</a:t>
            </a:r>
            <a:endParaRPr lang="ja-JP" altLang="en-US" sz="2000" dirty="0">
              <a:solidFill>
                <a:srgbClr val="66FF99"/>
              </a:solidFill>
            </a:endParaRPr>
          </a:p>
        </p:txBody>
      </p:sp>
      <p:sp>
        <p:nvSpPr>
          <p:cNvPr id="13" name="テキスト ボックス 12"/>
          <p:cNvSpPr txBox="1"/>
          <p:nvPr/>
        </p:nvSpPr>
        <p:spPr>
          <a:xfrm>
            <a:off x="5450042" y="2237308"/>
            <a:ext cx="1664238" cy="400110"/>
          </a:xfrm>
          <a:prstGeom prst="rect">
            <a:avLst/>
          </a:prstGeom>
          <a:noFill/>
        </p:spPr>
        <p:txBody>
          <a:bodyPr wrap="none" rtlCol="0">
            <a:spAutoFit/>
          </a:bodyPr>
          <a:lstStyle/>
          <a:p>
            <a:r>
              <a:rPr lang="en-US" altLang="ja-JP" sz="2000" dirty="0">
                <a:solidFill>
                  <a:srgbClr val="66FF99"/>
                </a:solidFill>
              </a:rPr>
              <a:t>Internal state</a:t>
            </a:r>
            <a:endParaRPr lang="ja-JP" altLang="en-US" sz="2000" dirty="0">
              <a:solidFill>
                <a:srgbClr val="66FF99"/>
              </a:solidFill>
            </a:endParaRPr>
          </a:p>
        </p:txBody>
      </p:sp>
      <p:sp>
        <p:nvSpPr>
          <p:cNvPr id="16" name="テキスト ボックス 15"/>
          <p:cNvSpPr txBox="1"/>
          <p:nvPr/>
        </p:nvSpPr>
        <p:spPr>
          <a:xfrm>
            <a:off x="5657851" y="3619468"/>
            <a:ext cx="2023311" cy="400110"/>
          </a:xfrm>
          <a:prstGeom prst="rect">
            <a:avLst/>
          </a:prstGeom>
          <a:noFill/>
        </p:spPr>
        <p:txBody>
          <a:bodyPr wrap="none" rtlCol="0">
            <a:spAutoFit/>
          </a:bodyPr>
          <a:lstStyle/>
          <a:p>
            <a:r>
              <a:rPr lang="en-US" altLang="ja-JP" sz="2000" dirty="0">
                <a:solidFill>
                  <a:srgbClr val="66FFFF"/>
                </a:solidFill>
              </a:rPr>
              <a:t>Skeleton </a:t>
            </a:r>
            <a:r>
              <a:rPr lang="en-US" altLang="ja-JP" sz="2000" dirty="0" smtClean="0">
                <a:solidFill>
                  <a:srgbClr val="66FFFF"/>
                </a:solidFill>
              </a:rPr>
              <a:t>motion</a:t>
            </a:r>
            <a:endParaRPr lang="ja-JP" altLang="en-US" sz="2000" dirty="0">
              <a:solidFill>
                <a:srgbClr val="66FFFF"/>
              </a:solidFill>
            </a:endParaRPr>
          </a:p>
        </p:txBody>
      </p:sp>
      <p:sp>
        <p:nvSpPr>
          <p:cNvPr id="17" name="テキスト ボックス 16"/>
          <p:cNvSpPr txBox="1"/>
          <p:nvPr/>
        </p:nvSpPr>
        <p:spPr>
          <a:xfrm>
            <a:off x="4256483" y="3613601"/>
            <a:ext cx="1039067" cy="707886"/>
          </a:xfrm>
          <a:prstGeom prst="rect">
            <a:avLst/>
          </a:prstGeom>
          <a:noFill/>
        </p:spPr>
        <p:txBody>
          <a:bodyPr wrap="none" rtlCol="0">
            <a:spAutoFit/>
          </a:bodyPr>
          <a:lstStyle/>
          <a:p>
            <a:r>
              <a:rPr lang="en-US" altLang="ja-JP" sz="2000" dirty="0"/>
              <a:t>System</a:t>
            </a:r>
          </a:p>
          <a:p>
            <a:r>
              <a:rPr lang="en-US" altLang="ja-JP" sz="2000" dirty="0"/>
              <a:t>matrix</a:t>
            </a:r>
            <a:endParaRPr lang="ja-JP" altLang="en-US" sz="2000" dirty="0"/>
          </a:p>
        </p:txBody>
      </p:sp>
      <p:grpSp>
        <p:nvGrpSpPr>
          <p:cNvPr id="3" name="グループ化 2"/>
          <p:cNvGrpSpPr/>
          <p:nvPr/>
        </p:nvGrpSpPr>
        <p:grpSpPr>
          <a:xfrm>
            <a:off x="6510811" y="1209742"/>
            <a:ext cx="1674186" cy="918102"/>
            <a:chOff x="5457142" y="4221593"/>
            <a:chExt cx="2232248" cy="1224136"/>
          </a:xfrm>
        </p:grpSpPr>
        <p:sp>
          <p:nvSpPr>
            <p:cNvPr id="23" name="角丸四角形 22"/>
            <p:cNvSpPr/>
            <p:nvPr/>
          </p:nvSpPr>
          <p:spPr>
            <a:xfrm>
              <a:off x="5457142" y="4221593"/>
              <a:ext cx="2232248" cy="1224136"/>
            </a:xfrm>
            <a:prstGeom prst="roundRect">
              <a:avLst/>
            </a:prstGeom>
            <a:solidFill>
              <a:schemeClr val="bg1">
                <a:lumMod val="85000"/>
                <a:lumOff val="15000"/>
              </a:schemeClr>
            </a:solidFill>
            <a:ln w="12700">
              <a:solidFill>
                <a:schemeClr val="tx1">
                  <a:lumMod val="85000"/>
                </a:schemeClr>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dirty="0"/>
            </a:p>
          </p:txBody>
        </p:sp>
        <p:sp>
          <p:nvSpPr>
            <p:cNvPr id="19" name="角丸四角形 18"/>
            <p:cNvSpPr/>
            <p:nvPr/>
          </p:nvSpPr>
          <p:spPr>
            <a:xfrm>
              <a:off x="6105213" y="4704142"/>
              <a:ext cx="936105" cy="620333"/>
            </a:xfrm>
            <a:prstGeom prst="roundRect">
              <a:avLst/>
            </a:prstGeom>
            <a:solidFill>
              <a:schemeClr val="bg1"/>
            </a:solidFill>
            <a:ln w="38100">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lumMod val="85000"/>
                    </a:schemeClr>
                  </a:solidFill>
                </a:rPr>
                <a:t>LTI</a:t>
              </a:r>
              <a:endParaRPr lang="ja-JP" altLang="en-US" dirty="0">
                <a:solidFill>
                  <a:schemeClr val="tx1">
                    <a:lumMod val="85000"/>
                  </a:schemeClr>
                </a:solidFill>
              </a:endParaRPr>
            </a:p>
          </p:txBody>
        </p:sp>
        <p:sp>
          <p:nvSpPr>
            <p:cNvPr id="20" name="右矢印 19"/>
            <p:cNvSpPr/>
            <p:nvPr/>
          </p:nvSpPr>
          <p:spPr>
            <a:xfrm>
              <a:off x="7113326" y="5016553"/>
              <a:ext cx="559176" cy="357168"/>
            </a:xfrm>
            <a:prstGeom prst="rightArrow">
              <a:avLst/>
            </a:prstGeom>
            <a:solidFill>
              <a:srgbClr val="FF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21" name="右矢印 20"/>
            <p:cNvSpPr/>
            <p:nvPr/>
          </p:nvSpPr>
          <p:spPr>
            <a:xfrm>
              <a:off x="5565154" y="4964436"/>
              <a:ext cx="499865" cy="337277"/>
            </a:xfrm>
            <a:prstGeom prst="rightArrow">
              <a:avLst/>
            </a:prstGeom>
            <a:solidFill>
              <a:srgbClr val="66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66FFFF"/>
                </a:solidFill>
              </a:endParaRPr>
            </a:p>
          </p:txBody>
        </p:sp>
        <p:cxnSp>
          <p:nvCxnSpPr>
            <p:cNvPr id="22" name="カギ線コネクタ 21"/>
            <p:cNvCxnSpPr>
              <a:endCxn id="19" idx="0"/>
            </p:cNvCxnSpPr>
            <p:nvPr/>
          </p:nvCxnSpPr>
          <p:spPr>
            <a:xfrm rot="10800000">
              <a:off x="6573267" y="4704143"/>
              <a:ext cx="507509" cy="165523"/>
            </a:xfrm>
            <a:prstGeom prst="bentConnector4">
              <a:avLst>
                <a:gd name="adj1" fmla="val -48136"/>
                <a:gd name="adj2" fmla="val 300810"/>
              </a:avLst>
            </a:prstGeom>
            <a:ln w="76200">
              <a:solidFill>
                <a:srgbClr val="66FF99"/>
              </a:solidFill>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23439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テキスト ボックス 8"/>
              <p:cNvSpPr txBox="1"/>
              <p:nvPr/>
            </p:nvSpPr>
            <p:spPr>
              <a:xfrm>
                <a:off x="1443794" y="2391242"/>
                <a:ext cx="5311647" cy="830997"/>
              </a:xfrm>
              <a:prstGeom prst="rect">
                <a:avLst/>
              </a:prstGeom>
              <a:noFill/>
            </p:spPr>
            <p:txBody>
              <a:bodyPr wrap="none" lIns="0" tIns="0" rIns="0" bIns="0" rtlCol="0">
                <a:spAutoFit/>
              </a:bodyPr>
              <a:lstStyle/>
              <a:p>
                <a:r>
                  <a:rPr lang="en-US" altLang="ja-JP" sz="5400" dirty="0" smtClean="0"/>
                  <a:t>TSVD</a:t>
                </a:r>
                <a14:m>
                  <m:oMath xmlns:m="http://schemas.openxmlformats.org/officeDocument/2006/math">
                    <m:d>
                      <m:dPr>
                        <m:ctrlPr>
                          <a:rPr lang="en-US" altLang="ja-JP" sz="5400" i="1">
                            <a:latin typeface="Cambria Math" panose="02040503050406030204" pitchFamily="18" charset="0"/>
                          </a:rPr>
                        </m:ctrlPr>
                      </m:dPr>
                      <m:e>
                        <m:r>
                          <a:rPr lang="en-US" altLang="ja-JP" sz="5400" b="1" i="1">
                            <a:latin typeface="Cambria Math" panose="02040503050406030204" pitchFamily="18" charset="0"/>
                          </a:rPr>
                          <m:t>          </m:t>
                        </m:r>
                      </m:e>
                    </m:d>
                    <m:r>
                      <a:rPr lang="en-US" altLang="ja-JP" sz="5400" i="1">
                        <a:latin typeface="Cambria Math" panose="02040503050406030204" pitchFamily="18" charset="0"/>
                        <a:ea typeface="Cambria Math" panose="02040503050406030204" pitchFamily="18" charset="0"/>
                      </a:rPr>
                      <m:t>→</m:t>
                    </m:r>
                    <m:r>
                      <a:rPr lang="en-US" altLang="ja-JP" sz="5400" b="1">
                        <a:solidFill>
                          <a:srgbClr val="66FF99"/>
                        </a:solidFill>
                        <a:latin typeface="Cambria Math" panose="02040503050406030204" pitchFamily="18" charset="0"/>
                      </a:rPr>
                      <m:t>𝐙</m:t>
                    </m:r>
                  </m:oMath>
                </a14:m>
                <a:endParaRPr lang="ja-JP" altLang="en-US" sz="5400" b="1" dirty="0">
                  <a:solidFill>
                    <a:srgbClr val="66FF99"/>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443794" y="2391242"/>
                <a:ext cx="5311647" cy="830997"/>
              </a:xfrm>
              <a:prstGeom prst="rect">
                <a:avLst/>
              </a:prstGeom>
              <a:blipFill rotWithShape="0">
                <a:blip r:embed="rId3"/>
                <a:stretch>
                  <a:fillRect l="-7922" t="-25547" b="-489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3600895" y="2402588"/>
                <a:ext cx="1015727" cy="852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5400" i="1">
                              <a:solidFill>
                                <a:srgbClr val="66FFFF"/>
                              </a:solidFill>
                              <a:latin typeface="Cambria Math" panose="02040503050406030204" pitchFamily="18" charset="0"/>
                            </a:rPr>
                          </m:ctrlPr>
                        </m:sSupPr>
                        <m:e>
                          <m:r>
                            <a:rPr lang="en-US" altLang="ja-JP" sz="5400" b="1">
                              <a:solidFill>
                                <a:srgbClr val="66FFFF"/>
                              </a:solidFill>
                              <a:latin typeface="Cambria Math" panose="02040503050406030204" pitchFamily="18" charset="0"/>
                            </a:rPr>
                            <m:t>𝐔</m:t>
                          </m:r>
                        </m:e>
                        <m:sup>
                          <m:r>
                            <a:rPr lang="en-US" altLang="ja-JP" sz="5400" b="1" i="1">
                              <a:solidFill>
                                <a:srgbClr val="66FFFF"/>
                              </a:solidFill>
                              <a:latin typeface="Cambria Math" panose="02040503050406030204" pitchFamily="18" charset="0"/>
                            </a:rPr>
                            <m:t>†</m:t>
                          </m:r>
                        </m:sup>
                      </m:sSup>
                    </m:oMath>
                  </m:oMathPara>
                </a14:m>
                <a:endParaRPr lang="ja-JP" altLang="en-US" sz="5400" b="1"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3600895" y="2402588"/>
                <a:ext cx="1015727" cy="852477"/>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4431130" y="2425064"/>
                <a:ext cx="618759"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5400" b="1">
                          <a:solidFill>
                            <a:srgbClr val="FF99FF"/>
                          </a:solidFill>
                          <a:latin typeface="Cambria Math" panose="02040503050406030204" pitchFamily="18" charset="0"/>
                        </a:rPr>
                        <m:t>𝐘</m:t>
                      </m:r>
                    </m:oMath>
                  </m:oMathPara>
                </a14:m>
                <a:endParaRPr lang="ja-JP" altLang="en-US" sz="5400" b="1" dirty="0">
                  <a:solidFill>
                    <a:srgbClr val="FF99FF"/>
                  </a:solidFill>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4431130" y="2425064"/>
                <a:ext cx="618759" cy="830997"/>
              </a:xfrm>
              <a:prstGeom prst="rect">
                <a:avLst/>
              </a:prstGeom>
              <a:blipFill rotWithShape="0">
                <a:blip r:embed="rId5"/>
                <a:stretch>
                  <a:fillRect/>
                </a:stretch>
              </a:blipFill>
            </p:spPr>
            <p:txBody>
              <a:bodyPr/>
              <a:lstStyle/>
              <a:p>
                <a:r>
                  <a:rPr lang="ja-JP" altLang="en-US">
                    <a:noFill/>
                  </a:rPr>
                  <a:t> </a:t>
                </a:r>
              </a:p>
            </p:txBody>
          </p:sp>
        </mc:Fallback>
      </mc:AlternateContent>
      <p:sp>
        <p:nvSpPr>
          <p:cNvPr id="2" name="タイトル 1"/>
          <p:cNvSpPr>
            <a:spLocks noGrp="1"/>
          </p:cNvSpPr>
          <p:nvPr>
            <p:ph type="title"/>
          </p:nvPr>
        </p:nvSpPr>
        <p:spPr/>
        <p:txBody>
          <a:bodyPr>
            <a:normAutofit/>
          </a:bodyPr>
          <a:lstStyle/>
          <a:p>
            <a:r>
              <a:rPr kumimoji="1" lang="en-US" altLang="ja-JP" sz="4000" dirty="0" smtClean="0"/>
              <a:t>System Identification</a:t>
            </a:r>
            <a:endParaRPr kumimoji="1" lang="ja-JP" altLang="en-US" sz="4000" dirty="0"/>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14</a:t>
            </a:fld>
            <a:endParaRPr kumimoji="1" lang="ja-JP" altLang="en-US" dirty="0"/>
          </a:p>
        </p:txBody>
      </p:sp>
      <p:grpSp>
        <p:nvGrpSpPr>
          <p:cNvPr id="16" name="グループ化 15"/>
          <p:cNvGrpSpPr/>
          <p:nvPr/>
        </p:nvGrpSpPr>
        <p:grpSpPr>
          <a:xfrm>
            <a:off x="5153198" y="1084313"/>
            <a:ext cx="2800004" cy="662450"/>
            <a:chOff x="4871109" y="1227174"/>
            <a:chExt cx="3733339" cy="883267"/>
          </a:xfrm>
        </p:grpSpPr>
        <p:sp>
          <p:nvSpPr>
            <p:cNvPr id="14" name="角丸四角形 13"/>
            <p:cNvSpPr/>
            <p:nvPr/>
          </p:nvSpPr>
          <p:spPr>
            <a:xfrm>
              <a:off x="4871109" y="1227174"/>
              <a:ext cx="3733339" cy="883267"/>
            </a:xfrm>
            <a:prstGeom prst="roundRect">
              <a:avLst/>
            </a:prstGeom>
            <a:solidFill>
              <a:schemeClr val="bg1">
                <a:lumMod val="85000"/>
                <a:lumOff val="15000"/>
              </a:schemeClr>
            </a:solidFill>
            <a:ln w="12700">
              <a:solidFill>
                <a:schemeClr val="tx1"/>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dirty="0"/>
            </a:p>
          </p:txBody>
        </p:sp>
        <mc:AlternateContent xmlns:mc="http://schemas.openxmlformats.org/markup-compatibility/2006" xmlns:a14="http://schemas.microsoft.com/office/drawing/2010/main">
          <mc:Choice Requires="a14">
            <p:sp>
              <p:nvSpPr>
                <p:cNvPr id="10" name="テキスト ボックス 9"/>
                <p:cNvSpPr txBox="1"/>
                <p:nvPr/>
              </p:nvSpPr>
              <p:spPr>
                <a:xfrm>
                  <a:off x="5051349" y="1276383"/>
                  <a:ext cx="3528392" cy="76687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2100" i="1">
                                <a:latin typeface="Cambria Math" panose="02040503050406030204" pitchFamily="18" charset="0"/>
                              </a:rPr>
                            </m:ctrlPr>
                          </m:dPr>
                          <m:e>
                            <m:m>
                              <m:mPr>
                                <m:mcs>
                                  <m:mc>
                                    <m:mcPr>
                                      <m:count m:val="1"/>
                                      <m:mcJc m:val="center"/>
                                    </m:mcPr>
                                  </m:mc>
                                </m:mcs>
                                <m:ctrlPr>
                                  <a:rPr lang="en-US" altLang="ja-JP" sz="2100" i="1">
                                    <a:latin typeface="Cambria Math" panose="02040503050406030204" pitchFamily="18" charset="0"/>
                                  </a:rPr>
                                </m:ctrlPr>
                              </m:mPr>
                              <m:mr>
                                <m:e>
                                  <m:sSub>
                                    <m:sSubPr>
                                      <m:ctrlPr>
                                        <a:rPr lang="en-US" altLang="ja-JP" sz="2100" i="1">
                                          <a:solidFill>
                                            <a:srgbClr val="66FF99"/>
                                          </a:solidFill>
                                          <a:latin typeface="Cambria Math" panose="02040503050406030204" pitchFamily="18" charset="0"/>
                                        </a:rPr>
                                      </m:ctrlPr>
                                    </m:sSubPr>
                                    <m:e>
                                      <m:r>
                                        <a:rPr lang="en-US" altLang="ja-JP" sz="2100" b="1">
                                          <a:solidFill>
                                            <a:srgbClr val="66FF99"/>
                                          </a:solidFill>
                                          <a:latin typeface="Cambria Math" panose="02040503050406030204" pitchFamily="18" charset="0"/>
                                        </a:rPr>
                                        <m:t>𝐳</m:t>
                                      </m:r>
                                    </m:e>
                                    <m:sub>
                                      <m:r>
                                        <a:rPr lang="en-US" altLang="ja-JP" sz="2100" i="1">
                                          <a:solidFill>
                                            <a:srgbClr val="66FF99"/>
                                          </a:solidFill>
                                          <a:latin typeface="Cambria Math" panose="02040503050406030204" pitchFamily="18" charset="0"/>
                                        </a:rPr>
                                        <m:t>𝑡</m:t>
                                      </m:r>
                                      <m:r>
                                        <a:rPr lang="en-US" altLang="ja-JP" sz="2100" i="1">
                                          <a:solidFill>
                                            <a:srgbClr val="66FF99"/>
                                          </a:solidFill>
                                          <a:latin typeface="Cambria Math" panose="02040503050406030204" pitchFamily="18" charset="0"/>
                                        </a:rPr>
                                        <m:t>+1</m:t>
                                      </m:r>
                                    </m:sub>
                                  </m:sSub>
                                </m:e>
                              </m:mr>
                              <m:mr>
                                <m:e>
                                  <m:sSub>
                                    <m:sSubPr>
                                      <m:ctrlPr>
                                        <a:rPr lang="en-US" altLang="ja-JP" sz="2100" i="1">
                                          <a:solidFill>
                                            <a:srgbClr val="FF99FF"/>
                                          </a:solidFill>
                                          <a:latin typeface="Cambria Math" panose="02040503050406030204" pitchFamily="18" charset="0"/>
                                        </a:rPr>
                                      </m:ctrlPr>
                                    </m:sSubPr>
                                    <m:e>
                                      <m:r>
                                        <a:rPr lang="en-US" altLang="ja-JP" sz="2100" b="1">
                                          <a:solidFill>
                                            <a:srgbClr val="FF99FF"/>
                                          </a:solidFill>
                                          <a:latin typeface="Cambria Math" panose="02040503050406030204" pitchFamily="18" charset="0"/>
                                        </a:rPr>
                                        <m:t>𝐲</m:t>
                                      </m:r>
                                    </m:e>
                                    <m:sub>
                                      <m:r>
                                        <a:rPr lang="en-US" altLang="ja-JP" sz="2100" i="1">
                                          <a:solidFill>
                                            <a:srgbClr val="FF99FF"/>
                                          </a:solidFill>
                                          <a:latin typeface="Cambria Math" panose="02040503050406030204" pitchFamily="18" charset="0"/>
                                        </a:rPr>
                                        <m:t>𝑡</m:t>
                                      </m:r>
                                    </m:sub>
                                  </m:sSub>
                                </m:e>
                              </m:mr>
                            </m:m>
                          </m:e>
                        </m:d>
                        <m:r>
                          <a:rPr lang="en-US" altLang="ja-JP" sz="2100" i="1">
                            <a:latin typeface="Cambria Math" panose="02040503050406030204" pitchFamily="18" charset="0"/>
                          </a:rPr>
                          <m:t>=</m:t>
                        </m:r>
                        <m:d>
                          <m:dPr>
                            <m:begChr m:val="["/>
                            <m:endChr m:val="]"/>
                            <m:ctrlPr>
                              <a:rPr lang="en-US" altLang="ja-JP" sz="2100" i="1">
                                <a:latin typeface="Cambria Math" panose="02040503050406030204" pitchFamily="18" charset="0"/>
                              </a:rPr>
                            </m:ctrlPr>
                          </m:dPr>
                          <m:e>
                            <m:m>
                              <m:mPr>
                                <m:mcs>
                                  <m:mc>
                                    <m:mcPr>
                                      <m:count m:val="2"/>
                                      <m:mcJc m:val="center"/>
                                    </m:mcPr>
                                  </m:mc>
                                </m:mcs>
                                <m:ctrlPr>
                                  <a:rPr lang="en-US" altLang="ja-JP" sz="2100" i="1">
                                    <a:latin typeface="Cambria Math" panose="02040503050406030204" pitchFamily="18" charset="0"/>
                                  </a:rPr>
                                </m:ctrlPr>
                              </m:mPr>
                              <m:mr>
                                <m:e>
                                  <m:r>
                                    <m:rPr>
                                      <m:brk m:alnAt="7"/>
                                    </m:rPr>
                                    <a:rPr lang="en-US" altLang="ja-JP" sz="2100" b="1">
                                      <a:latin typeface="Cambria Math" panose="02040503050406030204" pitchFamily="18" charset="0"/>
                                    </a:rPr>
                                    <m:t>𝐀</m:t>
                                  </m:r>
                                </m:e>
                                <m:e>
                                  <m:r>
                                    <a:rPr lang="en-US" altLang="ja-JP" sz="2100" b="1">
                                      <a:latin typeface="Cambria Math" panose="02040503050406030204" pitchFamily="18" charset="0"/>
                                    </a:rPr>
                                    <m:t>𝐁</m:t>
                                  </m:r>
                                </m:e>
                              </m:mr>
                              <m:mr>
                                <m:e>
                                  <m:r>
                                    <a:rPr lang="en-US" altLang="ja-JP" sz="2100" b="1">
                                      <a:latin typeface="Cambria Math" panose="02040503050406030204" pitchFamily="18" charset="0"/>
                                    </a:rPr>
                                    <m:t>𝐂</m:t>
                                  </m:r>
                                </m:e>
                                <m:e>
                                  <m:r>
                                    <a:rPr lang="en-US" altLang="ja-JP" sz="2100" b="1">
                                      <a:latin typeface="Cambria Math" panose="02040503050406030204" pitchFamily="18" charset="0"/>
                                    </a:rPr>
                                    <m:t>𝐃</m:t>
                                  </m:r>
                                </m:e>
                              </m:mr>
                            </m:m>
                          </m:e>
                        </m:d>
                        <m:d>
                          <m:dPr>
                            <m:begChr m:val="["/>
                            <m:endChr m:val="]"/>
                            <m:ctrlPr>
                              <a:rPr lang="en-US" altLang="ja-JP" sz="2100" i="1">
                                <a:latin typeface="Cambria Math" panose="02040503050406030204" pitchFamily="18" charset="0"/>
                              </a:rPr>
                            </m:ctrlPr>
                          </m:dPr>
                          <m:e>
                            <m:m>
                              <m:mPr>
                                <m:mcs>
                                  <m:mc>
                                    <m:mcPr>
                                      <m:count m:val="1"/>
                                      <m:mcJc m:val="center"/>
                                    </m:mcPr>
                                  </m:mc>
                                </m:mcs>
                                <m:ctrlPr>
                                  <a:rPr lang="en-US" altLang="ja-JP" sz="2100" i="1">
                                    <a:latin typeface="Cambria Math" panose="02040503050406030204" pitchFamily="18" charset="0"/>
                                  </a:rPr>
                                </m:ctrlPr>
                              </m:mPr>
                              <m:mr>
                                <m:e>
                                  <m:sSub>
                                    <m:sSubPr>
                                      <m:ctrlPr>
                                        <a:rPr lang="en-US" altLang="ja-JP" sz="2100" i="1">
                                          <a:solidFill>
                                            <a:srgbClr val="66FF99"/>
                                          </a:solidFill>
                                          <a:latin typeface="Cambria Math" panose="02040503050406030204" pitchFamily="18" charset="0"/>
                                        </a:rPr>
                                      </m:ctrlPr>
                                    </m:sSubPr>
                                    <m:e>
                                      <m:r>
                                        <a:rPr lang="en-US" altLang="ja-JP" sz="2100" b="1">
                                          <a:solidFill>
                                            <a:srgbClr val="66FF99"/>
                                          </a:solidFill>
                                          <a:latin typeface="Cambria Math" panose="02040503050406030204" pitchFamily="18" charset="0"/>
                                        </a:rPr>
                                        <m:t>𝐳</m:t>
                                      </m:r>
                                    </m:e>
                                    <m:sub>
                                      <m:r>
                                        <a:rPr lang="en-US" altLang="ja-JP" sz="2100" i="1">
                                          <a:solidFill>
                                            <a:srgbClr val="66FF99"/>
                                          </a:solidFill>
                                          <a:latin typeface="Cambria Math" panose="02040503050406030204" pitchFamily="18" charset="0"/>
                                        </a:rPr>
                                        <m:t>𝑡</m:t>
                                      </m:r>
                                    </m:sub>
                                  </m:sSub>
                                </m:e>
                              </m:mr>
                              <m:mr>
                                <m:e>
                                  <m:sSub>
                                    <m:sSubPr>
                                      <m:ctrlPr>
                                        <a:rPr lang="en-US" altLang="ja-JP" sz="2100" i="1">
                                          <a:solidFill>
                                            <a:srgbClr val="66FFFF"/>
                                          </a:solidFill>
                                          <a:latin typeface="Cambria Math" panose="02040503050406030204" pitchFamily="18" charset="0"/>
                                        </a:rPr>
                                      </m:ctrlPr>
                                    </m:sSubPr>
                                    <m:e>
                                      <m:r>
                                        <a:rPr lang="en-US" altLang="ja-JP" sz="2100" b="1">
                                          <a:solidFill>
                                            <a:srgbClr val="66FFFF"/>
                                          </a:solidFill>
                                          <a:latin typeface="Cambria Math" panose="02040503050406030204" pitchFamily="18" charset="0"/>
                                        </a:rPr>
                                        <m:t>𝐮</m:t>
                                      </m:r>
                                    </m:e>
                                    <m:sub>
                                      <m:r>
                                        <a:rPr lang="en-US" altLang="ja-JP" sz="2100" i="1">
                                          <a:solidFill>
                                            <a:srgbClr val="66FFFF"/>
                                          </a:solidFill>
                                          <a:latin typeface="Cambria Math" panose="02040503050406030204" pitchFamily="18" charset="0"/>
                                        </a:rPr>
                                        <m:t>𝑡</m:t>
                                      </m:r>
                                    </m:sub>
                                  </m:sSub>
                                </m:e>
                              </m:mr>
                            </m:m>
                          </m:e>
                        </m:d>
                      </m:oMath>
                    </m:oMathPara>
                  </a14:m>
                  <a:endParaRPr lang="ja-JP" altLang="en-US" sz="21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5051349" y="1276383"/>
                  <a:ext cx="3528392" cy="789383"/>
                </a:xfrm>
                <a:prstGeom prst="rect">
                  <a:avLst/>
                </a:prstGeom>
                <a:blipFill rotWithShape="0">
                  <a:blip r:embed="rId6"/>
                  <a:stretch>
                    <a:fillRect/>
                  </a:stretch>
                </a:blipFill>
              </p:spPr>
              <p:txBody>
                <a:bodyPr/>
                <a:lstStyle/>
                <a:p>
                  <a:r>
                    <a:rPr lang="ja-JP" altLang="en-US">
                      <a:noFill/>
                    </a:rPr>
                    <a:t> </a:t>
                  </a:r>
                </a:p>
              </p:txBody>
            </p:sp>
          </mc:Fallback>
        </mc:AlternateContent>
      </p:grpSp>
      <p:sp>
        <p:nvSpPr>
          <p:cNvPr id="3" name="テキスト ボックス 2"/>
          <p:cNvSpPr txBox="1"/>
          <p:nvPr/>
        </p:nvSpPr>
        <p:spPr>
          <a:xfrm>
            <a:off x="4616622" y="3160174"/>
            <a:ext cx="2379177" cy="707886"/>
          </a:xfrm>
          <a:prstGeom prst="rect">
            <a:avLst/>
          </a:prstGeom>
          <a:noFill/>
        </p:spPr>
        <p:txBody>
          <a:bodyPr wrap="none" rtlCol="0">
            <a:spAutoFit/>
          </a:bodyPr>
          <a:lstStyle/>
          <a:p>
            <a:r>
              <a:rPr lang="en-US" altLang="ja-JP" sz="2000" dirty="0" smtClean="0">
                <a:solidFill>
                  <a:srgbClr val="FF99FF"/>
                </a:solidFill>
              </a:rPr>
              <a:t>Hankel matrix of</a:t>
            </a:r>
          </a:p>
          <a:p>
            <a:r>
              <a:rPr lang="en-US" altLang="ja-JP" sz="2000" dirty="0" smtClean="0">
                <a:solidFill>
                  <a:srgbClr val="FF99FF"/>
                </a:solidFill>
              </a:rPr>
              <a:t>helper </a:t>
            </a:r>
            <a:r>
              <a:rPr lang="en-US" altLang="ja-JP" sz="2000" dirty="0">
                <a:solidFill>
                  <a:srgbClr val="FF99FF"/>
                </a:solidFill>
              </a:rPr>
              <a:t>bone </a:t>
            </a:r>
            <a:r>
              <a:rPr lang="en-US" altLang="ja-JP" sz="2000" dirty="0" smtClean="0">
                <a:solidFill>
                  <a:srgbClr val="FF99FF"/>
                </a:solidFill>
              </a:rPr>
              <a:t>motion</a:t>
            </a:r>
            <a:endParaRPr lang="en-US" altLang="ja-JP" sz="2000" dirty="0">
              <a:solidFill>
                <a:srgbClr val="FF99FF"/>
              </a:solidFill>
            </a:endParaRPr>
          </a:p>
        </p:txBody>
      </p:sp>
      <p:sp>
        <p:nvSpPr>
          <p:cNvPr id="11" name="テキスト ボックス 10"/>
          <p:cNvSpPr txBox="1"/>
          <p:nvPr/>
        </p:nvSpPr>
        <p:spPr>
          <a:xfrm>
            <a:off x="991316" y="3160174"/>
            <a:ext cx="3062057" cy="1015663"/>
          </a:xfrm>
          <a:prstGeom prst="rect">
            <a:avLst/>
          </a:prstGeom>
          <a:noFill/>
        </p:spPr>
        <p:txBody>
          <a:bodyPr wrap="none" rtlCol="0">
            <a:spAutoFit/>
          </a:bodyPr>
          <a:lstStyle/>
          <a:p>
            <a:r>
              <a:rPr lang="en-US" altLang="ja-JP" sz="2000" dirty="0" smtClean="0">
                <a:solidFill>
                  <a:srgbClr val="66FFFF"/>
                </a:solidFill>
              </a:rPr>
              <a:t>Null-space </a:t>
            </a:r>
            <a:r>
              <a:rPr lang="en-US" altLang="ja-JP" sz="2000" dirty="0">
                <a:solidFill>
                  <a:srgbClr val="66FFFF"/>
                </a:solidFill>
              </a:rPr>
              <a:t>projection of</a:t>
            </a:r>
          </a:p>
          <a:p>
            <a:r>
              <a:rPr lang="en-US" altLang="ja-JP" sz="2000" dirty="0">
                <a:solidFill>
                  <a:srgbClr val="66FFFF"/>
                </a:solidFill>
              </a:rPr>
              <a:t>Hankel matrix of skeleton</a:t>
            </a:r>
          </a:p>
          <a:p>
            <a:r>
              <a:rPr lang="en-US" altLang="ja-JP" sz="2000" dirty="0">
                <a:solidFill>
                  <a:srgbClr val="66FFFF"/>
                </a:solidFill>
              </a:rPr>
              <a:t>motion</a:t>
            </a:r>
          </a:p>
        </p:txBody>
      </p:sp>
      <p:sp>
        <p:nvSpPr>
          <p:cNvPr id="12" name="テキスト ボックス 11"/>
          <p:cNvSpPr txBox="1"/>
          <p:nvPr/>
        </p:nvSpPr>
        <p:spPr>
          <a:xfrm>
            <a:off x="1753566" y="3256061"/>
            <a:ext cx="1838965" cy="1015663"/>
          </a:xfrm>
          <a:prstGeom prst="rect">
            <a:avLst/>
          </a:prstGeom>
          <a:noFill/>
        </p:spPr>
        <p:txBody>
          <a:bodyPr wrap="none" rtlCol="0">
            <a:spAutoFit/>
          </a:bodyPr>
          <a:lstStyle/>
          <a:p>
            <a:r>
              <a:rPr lang="en-US" altLang="ja-JP" sz="2000" dirty="0" smtClean="0"/>
              <a:t>Truncated</a:t>
            </a:r>
          </a:p>
          <a:p>
            <a:r>
              <a:rPr lang="en-US" altLang="ja-JP" sz="2000" dirty="0" smtClean="0"/>
              <a:t>singular </a:t>
            </a:r>
            <a:r>
              <a:rPr lang="en-US" altLang="ja-JP" sz="2000" dirty="0"/>
              <a:t>value</a:t>
            </a:r>
          </a:p>
          <a:p>
            <a:r>
              <a:rPr lang="en-US" altLang="ja-JP" sz="2000" dirty="0"/>
              <a:t>decomposition</a:t>
            </a:r>
            <a:endParaRPr lang="ja-JP" altLang="en-US" sz="2000" dirty="0"/>
          </a:p>
        </p:txBody>
      </p:sp>
      <p:sp>
        <p:nvSpPr>
          <p:cNvPr id="13" name="テキスト ボックス 12"/>
          <p:cNvSpPr txBox="1"/>
          <p:nvPr/>
        </p:nvSpPr>
        <p:spPr>
          <a:xfrm>
            <a:off x="5730780" y="3167845"/>
            <a:ext cx="1806905" cy="1015663"/>
          </a:xfrm>
          <a:prstGeom prst="rect">
            <a:avLst/>
          </a:prstGeom>
          <a:noFill/>
        </p:spPr>
        <p:txBody>
          <a:bodyPr wrap="none" rtlCol="0">
            <a:spAutoFit/>
          </a:bodyPr>
          <a:lstStyle/>
          <a:p>
            <a:r>
              <a:rPr lang="en-US" altLang="ja-JP" sz="2000" dirty="0">
                <a:solidFill>
                  <a:srgbClr val="66FF99"/>
                </a:solidFill>
              </a:rPr>
              <a:t>Internal </a:t>
            </a:r>
            <a:r>
              <a:rPr lang="en-US" altLang="ja-JP" sz="2000" dirty="0" smtClean="0">
                <a:solidFill>
                  <a:srgbClr val="66FF99"/>
                </a:solidFill>
              </a:rPr>
              <a:t>state</a:t>
            </a:r>
          </a:p>
          <a:p>
            <a:r>
              <a:rPr lang="en-US" altLang="ja-JP" sz="2000" dirty="0">
                <a:solidFill>
                  <a:srgbClr val="66FF99"/>
                </a:solidFill>
              </a:rPr>
              <a:t> </a:t>
            </a:r>
            <a:r>
              <a:rPr lang="ja-JP" altLang="en-US" sz="2000" dirty="0" smtClean="0"/>
              <a:t> </a:t>
            </a:r>
            <a:r>
              <a:rPr lang="en-US" altLang="ja-JP" sz="2000" dirty="0"/>
              <a:t>&amp;</a:t>
            </a:r>
          </a:p>
          <a:p>
            <a:r>
              <a:rPr lang="en-US" altLang="ja-JP" sz="2000" dirty="0" smtClean="0"/>
              <a:t>System matrix</a:t>
            </a:r>
            <a:endParaRPr lang="ja-JP" altLang="en-US" sz="2000" dirty="0"/>
          </a:p>
        </p:txBody>
      </p:sp>
      <p:sp>
        <p:nvSpPr>
          <p:cNvPr id="15" name="テキスト ボックス 14"/>
          <p:cNvSpPr txBox="1"/>
          <p:nvPr/>
        </p:nvSpPr>
        <p:spPr>
          <a:xfrm>
            <a:off x="2116545" y="1785539"/>
            <a:ext cx="4897495" cy="707886"/>
          </a:xfrm>
          <a:prstGeom prst="rect">
            <a:avLst/>
          </a:prstGeom>
          <a:noFill/>
        </p:spPr>
        <p:txBody>
          <a:bodyPr wrap="none" rtlCol="0">
            <a:spAutoFit/>
          </a:bodyPr>
          <a:lstStyle/>
          <a:p>
            <a:r>
              <a:rPr lang="en-US" altLang="ja-JP" sz="2000" dirty="0"/>
              <a:t>Cancel the linear </a:t>
            </a:r>
            <a:r>
              <a:rPr lang="en-US" altLang="ja-JP" sz="2000" dirty="0" smtClean="0"/>
              <a:t>effect of</a:t>
            </a:r>
          </a:p>
          <a:p>
            <a:r>
              <a:rPr lang="en-US" altLang="ja-JP" sz="2000" dirty="0" smtClean="0">
                <a:solidFill>
                  <a:srgbClr val="66FFFF"/>
                </a:solidFill>
              </a:rPr>
              <a:t>skeleton motion </a:t>
            </a:r>
            <a:r>
              <a:rPr lang="en-US" altLang="ja-JP" sz="2000" dirty="0" smtClean="0"/>
              <a:t>from </a:t>
            </a:r>
            <a:r>
              <a:rPr lang="en-US" altLang="ja-JP" sz="2000" dirty="0" smtClean="0">
                <a:solidFill>
                  <a:srgbClr val="FF99FF"/>
                </a:solidFill>
              </a:rPr>
              <a:t>helper </a:t>
            </a:r>
            <a:r>
              <a:rPr lang="en-US" altLang="ja-JP" sz="2000" dirty="0">
                <a:solidFill>
                  <a:srgbClr val="FF99FF"/>
                </a:solidFill>
              </a:rPr>
              <a:t>bone motion</a:t>
            </a:r>
          </a:p>
        </p:txBody>
      </p:sp>
      <mc:AlternateContent xmlns:mc="http://schemas.openxmlformats.org/markup-compatibility/2006" xmlns:a14="http://schemas.microsoft.com/office/drawing/2010/main">
        <mc:Choice Requires="a14">
          <p:sp>
            <p:nvSpPr>
              <p:cNvPr id="17" name="テキスト ボックス 16"/>
              <p:cNvSpPr txBox="1"/>
              <p:nvPr/>
            </p:nvSpPr>
            <p:spPr>
              <a:xfrm>
                <a:off x="2196985" y="3789571"/>
                <a:ext cx="1403910" cy="426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700" i="1">
                              <a:solidFill>
                                <a:srgbClr val="66FFFF"/>
                              </a:solidFill>
                              <a:latin typeface="Cambria Math" panose="02040503050406030204" pitchFamily="18" charset="0"/>
                            </a:rPr>
                          </m:ctrlPr>
                        </m:sSupPr>
                        <m:e>
                          <m:r>
                            <a:rPr lang="en-US" altLang="ja-JP" sz="2700" b="1">
                              <a:solidFill>
                                <a:srgbClr val="66FFFF"/>
                              </a:solidFill>
                              <a:latin typeface="Cambria Math" panose="02040503050406030204" pitchFamily="18" charset="0"/>
                            </a:rPr>
                            <m:t>𝐔</m:t>
                          </m:r>
                        </m:e>
                        <m:sup>
                          <m:r>
                            <a:rPr lang="en-US" altLang="ja-JP" sz="2700" b="1" i="1">
                              <a:solidFill>
                                <a:srgbClr val="66FFFF"/>
                              </a:solidFill>
                              <a:latin typeface="Cambria Math" panose="02040503050406030204" pitchFamily="18" charset="0"/>
                            </a:rPr>
                            <m:t>†</m:t>
                          </m:r>
                        </m:sup>
                      </m:sSup>
                      <m:r>
                        <a:rPr lang="en-US" altLang="ja-JP" sz="2700" b="1">
                          <a:solidFill>
                            <a:srgbClr val="66FFFF"/>
                          </a:solidFill>
                          <a:latin typeface="Cambria Math" panose="02040503050406030204" pitchFamily="18" charset="0"/>
                        </a:rPr>
                        <m:t>𝐔</m:t>
                      </m:r>
                      <m:r>
                        <a:rPr lang="en-US" altLang="ja-JP" sz="2700" i="1">
                          <a:solidFill>
                            <a:srgbClr val="66FFFF"/>
                          </a:solidFill>
                          <a:latin typeface="Cambria Math" panose="02040503050406030204" pitchFamily="18" charset="0"/>
                        </a:rPr>
                        <m:t>=</m:t>
                      </m:r>
                      <m:r>
                        <a:rPr lang="en-US" altLang="ja-JP" sz="2700" b="1">
                          <a:solidFill>
                            <a:srgbClr val="66FFFF"/>
                          </a:solidFill>
                          <a:latin typeface="Cambria Math" panose="02040503050406030204" pitchFamily="18" charset="0"/>
                        </a:rPr>
                        <m:t>𝟎</m:t>
                      </m:r>
                    </m:oMath>
                  </m:oMathPara>
                </a14:m>
                <a:endParaRPr lang="ja-JP" altLang="en-US" sz="2700" b="1" dirty="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2196985" y="3789571"/>
                <a:ext cx="1403910" cy="426271"/>
              </a:xfrm>
              <a:prstGeom prst="rect">
                <a:avLst/>
              </a:prstGeom>
              <a:blipFill rotWithShape="0">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3982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xit" presetSubtype="0" fill="hold" grpId="1" nodeType="with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6" grpId="0"/>
      <p:bldP spid="3" grpId="0"/>
      <p:bldP spid="3" grpId="1"/>
      <p:bldP spid="11" grpId="0"/>
      <p:bldP spid="11" grpId="1"/>
      <p:bldP spid="12" grpId="0"/>
      <p:bldP spid="13" grpId="0"/>
      <p:bldP spid="15" grpId="0"/>
      <p:bldP spid="15" grpId="1"/>
      <p:bldP spid="17" grpId="0"/>
      <p:bldP spid="17"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grpSp>
        <p:nvGrpSpPr>
          <p:cNvPr id="15" name="グループ化 14"/>
          <p:cNvGrpSpPr/>
          <p:nvPr/>
        </p:nvGrpSpPr>
        <p:grpSpPr>
          <a:xfrm>
            <a:off x="5672586" y="1835877"/>
            <a:ext cx="2800004" cy="1576336"/>
            <a:chOff x="4871109" y="1227174"/>
            <a:chExt cx="3733339" cy="883267"/>
          </a:xfrm>
        </p:grpSpPr>
        <p:sp>
          <p:nvSpPr>
            <p:cNvPr id="20" name="角丸四角形 19"/>
            <p:cNvSpPr/>
            <p:nvPr/>
          </p:nvSpPr>
          <p:spPr>
            <a:xfrm>
              <a:off x="4871109" y="1227174"/>
              <a:ext cx="3733339" cy="883267"/>
            </a:xfrm>
            <a:prstGeom prst="roundRect">
              <a:avLst/>
            </a:prstGeom>
            <a:solidFill>
              <a:schemeClr val="bg1">
                <a:lumMod val="85000"/>
                <a:lumOff val="15000"/>
              </a:schemeClr>
            </a:solidFill>
            <a:ln w="12700">
              <a:solidFill>
                <a:schemeClr val="tx1"/>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dirty="0"/>
            </a:p>
          </p:txBody>
        </p:sp>
        <mc:AlternateContent xmlns:mc="http://schemas.openxmlformats.org/markup-compatibility/2006" xmlns:a14="http://schemas.microsoft.com/office/drawing/2010/main">
          <mc:Choice Requires="a14">
            <p:sp>
              <p:nvSpPr>
                <p:cNvPr id="21" name="テキスト ボックス 20"/>
                <p:cNvSpPr txBox="1"/>
                <p:nvPr/>
              </p:nvSpPr>
              <p:spPr>
                <a:xfrm>
                  <a:off x="5051349" y="1276383"/>
                  <a:ext cx="3528392" cy="76687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2100" i="1">
                                <a:latin typeface="Cambria Math" panose="02040503050406030204" pitchFamily="18" charset="0"/>
                              </a:rPr>
                            </m:ctrlPr>
                          </m:dPr>
                          <m:e>
                            <m:m>
                              <m:mPr>
                                <m:mcs>
                                  <m:mc>
                                    <m:mcPr>
                                      <m:count m:val="1"/>
                                      <m:mcJc m:val="center"/>
                                    </m:mcPr>
                                  </m:mc>
                                </m:mcs>
                                <m:ctrlPr>
                                  <a:rPr lang="en-US" altLang="ja-JP" sz="2100" i="1">
                                    <a:latin typeface="Cambria Math" panose="02040503050406030204" pitchFamily="18" charset="0"/>
                                  </a:rPr>
                                </m:ctrlPr>
                              </m:mPr>
                              <m:mr>
                                <m:e>
                                  <m:sSub>
                                    <m:sSubPr>
                                      <m:ctrlPr>
                                        <a:rPr lang="en-US" altLang="ja-JP" sz="2100" i="1">
                                          <a:solidFill>
                                            <a:srgbClr val="66FF99"/>
                                          </a:solidFill>
                                          <a:latin typeface="Cambria Math" panose="02040503050406030204" pitchFamily="18" charset="0"/>
                                        </a:rPr>
                                      </m:ctrlPr>
                                    </m:sSubPr>
                                    <m:e>
                                      <m:r>
                                        <a:rPr lang="en-US" altLang="ja-JP" sz="2100" b="1">
                                          <a:solidFill>
                                            <a:srgbClr val="66FF99"/>
                                          </a:solidFill>
                                          <a:latin typeface="Cambria Math" panose="02040503050406030204" pitchFamily="18" charset="0"/>
                                        </a:rPr>
                                        <m:t>𝐳</m:t>
                                      </m:r>
                                    </m:e>
                                    <m:sub>
                                      <m:r>
                                        <a:rPr lang="en-US" altLang="ja-JP" sz="2100" i="1">
                                          <a:solidFill>
                                            <a:srgbClr val="66FF99"/>
                                          </a:solidFill>
                                          <a:latin typeface="Cambria Math" panose="02040503050406030204" pitchFamily="18" charset="0"/>
                                        </a:rPr>
                                        <m:t>𝑡</m:t>
                                      </m:r>
                                      <m:r>
                                        <a:rPr lang="en-US" altLang="ja-JP" sz="2100" i="1">
                                          <a:solidFill>
                                            <a:srgbClr val="66FF99"/>
                                          </a:solidFill>
                                          <a:latin typeface="Cambria Math" panose="02040503050406030204" pitchFamily="18" charset="0"/>
                                        </a:rPr>
                                        <m:t>+1</m:t>
                                      </m:r>
                                    </m:sub>
                                  </m:sSub>
                                </m:e>
                              </m:mr>
                              <m:mr>
                                <m:e>
                                  <m:sSub>
                                    <m:sSubPr>
                                      <m:ctrlPr>
                                        <a:rPr lang="en-US" altLang="ja-JP" sz="2100" i="1">
                                          <a:solidFill>
                                            <a:srgbClr val="FF99FF"/>
                                          </a:solidFill>
                                          <a:latin typeface="Cambria Math" panose="02040503050406030204" pitchFamily="18" charset="0"/>
                                        </a:rPr>
                                      </m:ctrlPr>
                                    </m:sSubPr>
                                    <m:e>
                                      <m:r>
                                        <a:rPr lang="en-US" altLang="ja-JP" sz="2100" b="1">
                                          <a:solidFill>
                                            <a:srgbClr val="FF99FF"/>
                                          </a:solidFill>
                                          <a:latin typeface="Cambria Math" panose="02040503050406030204" pitchFamily="18" charset="0"/>
                                        </a:rPr>
                                        <m:t>𝐲</m:t>
                                      </m:r>
                                    </m:e>
                                    <m:sub>
                                      <m:r>
                                        <a:rPr lang="en-US" altLang="ja-JP" sz="2100" i="1">
                                          <a:solidFill>
                                            <a:srgbClr val="FF99FF"/>
                                          </a:solidFill>
                                          <a:latin typeface="Cambria Math" panose="02040503050406030204" pitchFamily="18" charset="0"/>
                                        </a:rPr>
                                        <m:t>𝑡</m:t>
                                      </m:r>
                                    </m:sub>
                                  </m:sSub>
                                </m:e>
                              </m:mr>
                            </m:m>
                          </m:e>
                        </m:d>
                        <m:r>
                          <a:rPr lang="en-US" altLang="ja-JP" sz="2100" i="1">
                            <a:latin typeface="Cambria Math" panose="02040503050406030204" pitchFamily="18" charset="0"/>
                          </a:rPr>
                          <m:t>=</m:t>
                        </m:r>
                        <m:d>
                          <m:dPr>
                            <m:begChr m:val="["/>
                            <m:endChr m:val="]"/>
                            <m:ctrlPr>
                              <a:rPr lang="en-US" altLang="ja-JP" sz="2100" i="1">
                                <a:latin typeface="Cambria Math" panose="02040503050406030204" pitchFamily="18" charset="0"/>
                              </a:rPr>
                            </m:ctrlPr>
                          </m:dPr>
                          <m:e>
                            <m:m>
                              <m:mPr>
                                <m:mcs>
                                  <m:mc>
                                    <m:mcPr>
                                      <m:count m:val="2"/>
                                      <m:mcJc m:val="center"/>
                                    </m:mcPr>
                                  </m:mc>
                                </m:mcs>
                                <m:ctrlPr>
                                  <a:rPr lang="en-US" altLang="ja-JP" sz="2100" i="1">
                                    <a:latin typeface="Cambria Math" panose="02040503050406030204" pitchFamily="18" charset="0"/>
                                  </a:rPr>
                                </m:ctrlPr>
                              </m:mPr>
                              <m:mr>
                                <m:e>
                                  <m:r>
                                    <m:rPr>
                                      <m:brk m:alnAt="7"/>
                                    </m:rPr>
                                    <a:rPr lang="en-US" altLang="ja-JP" sz="2100" b="1">
                                      <a:latin typeface="Cambria Math" panose="02040503050406030204" pitchFamily="18" charset="0"/>
                                    </a:rPr>
                                    <m:t>𝐀</m:t>
                                  </m:r>
                                </m:e>
                                <m:e>
                                  <m:r>
                                    <a:rPr lang="en-US" altLang="ja-JP" sz="2100" b="1">
                                      <a:latin typeface="Cambria Math" panose="02040503050406030204" pitchFamily="18" charset="0"/>
                                    </a:rPr>
                                    <m:t>𝐁</m:t>
                                  </m:r>
                                </m:e>
                              </m:mr>
                              <m:mr>
                                <m:e>
                                  <m:r>
                                    <a:rPr lang="en-US" altLang="ja-JP" sz="2100" b="1">
                                      <a:latin typeface="Cambria Math" panose="02040503050406030204" pitchFamily="18" charset="0"/>
                                    </a:rPr>
                                    <m:t>𝐂</m:t>
                                  </m:r>
                                </m:e>
                                <m:e>
                                  <m:r>
                                    <a:rPr lang="en-US" altLang="ja-JP" sz="2100" b="1">
                                      <a:latin typeface="Cambria Math" panose="02040503050406030204" pitchFamily="18" charset="0"/>
                                    </a:rPr>
                                    <m:t>𝐃</m:t>
                                  </m:r>
                                </m:e>
                              </m:mr>
                            </m:m>
                          </m:e>
                        </m:d>
                        <m:d>
                          <m:dPr>
                            <m:begChr m:val="["/>
                            <m:endChr m:val="]"/>
                            <m:ctrlPr>
                              <a:rPr lang="en-US" altLang="ja-JP" sz="2100" i="1">
                                <a:latin typeface="Cambria Math" panose="02040503050406030204" pitchFamily="18" charset="0"/>
                              </a:rPr>
                            </m:ctrlPr>
                          </m:dPr>
                          <m:e>
                            <m:m>
                              <m:mPr>
                                <m:mcs>
                                  <m:mc>
                                    <m:mcPr>
                                      <m:count m:val="1"/>
                                      <m:mcJc m:val="center"/>
                                    </m:mcPr>
                                  </m:mc>
                                </m:mcs>
                                <m:ctrlPr>
                                  <a:rPr lang="en-US" altLang="ja-JP" sz="2100" i="1">
                                    <a:latin typeface="Cambria Math" panose="02040503050406030204" pitchFamily="18" charset="0"/>
                                  </a:rPr>
                                </m:ctrlPr>
                              </m:mPr>
                              <m:mr>
                                <m:e>
                                  <m:sSub>
                                    <m:sSubPr>
                                      <m:ctrlPr>
                                        <a:rPr lang="en-US" altLang="ja-JP" sz="2100" i="1">
                                          <a:solidFill>
                                            <a:srgbClr val="66FF99"/>
                                          </a:solidFill>
                                          <a:latin typeface="Cambria Math" panose="02040503050406030204" pitchFamily="18" charset="0"/>
                                        </a:rPr>
                                      </m:ctrlPr>
                                    </m:sSubPr>
                                    <m:e>
                                      <m:r>
                                        <a:rPr lang="en-US" altLang="ja-JP" sz="2100" b="1">
                                          <a:solidFill>
                                            <a:srgbClr val="66FF99"/>
                                          </a:solidFill>
                                          <a:latin typeface="Cambria Math" panose="02040503050406030204" pitchFamily="18" charset="0"/>
                                        </a:rPr>
                                        <m:t>𝐳</m:t>
                                      </m:r>
                                    </m:e>
                                    <m:sub>
                                      <m:r>
                                        <a:rPr lang="en-US" altLang="ja-JP" sz="2100" i="1">
                                          <a:solidFill>
                                            <a:srgbClr val="66FF99"/>
                                          </a:solidFill>
                                          <a:latin typeface="Cambria Math" panose="02040503050406030204" pitchFamily="18" charset="0"/>
                                        </a:rPr>
                                        <m:t>𝑡</m:t>
                                      </m:r>
                                    </m:sub>
                                  </m:sSub>
                                </m:e>
                              </m:mr>
                              <m:mr>
                                <m:e>
                                  <m:sSub>
                                    <m:sSubPr>
                                      <m:ctrlPr>
                                        <a:rPr lang="en-US" altLang="ja-JP" sz="2100" i="1">
                                          <a:solidFill>
                                            <a:srgbClr val="66FFFF"/>
                                          </a:solidFill>
                                          <a:latin typeface="Cambria Math" panose="02040503050406030204" pitchFamily="18" charset="0"/>
                                        </a:rPr>
                                      </m:ctrlPr>
                                    </m:sSubPr>
                                    <m:e>
                                      <m:r>
                                        <a:rPr lang="en-US" altLang="ja-JP" sz="2100" b="1">
                                          <a:solidFill>
                                            <a:srgbClr val="66FFFF"/>
                                          </a:solidFill>
                                          <a:latin typeface="Cambria Math" panose="02040503050406030204" pitchFamily="18" charset="0"/>
                                        </a:rPr>
                                        <m:t>𝐮</m:t>
                                      </m:r>
                                    </m:e>
                                    <m:sub>
                                      <m:r>
                                        <a:rPr lang="en-US" altLang="ja-JP" sz="2100" i="1">
                                          <a:solidFill>
                                            <a:srgbClr val="66FFFF"/>
                                          </a:solidFill>
                                          <a:latin typeface="Cambria Math" panose="02040503050406030204" pitchFamily="18" charset="0"/>
                                        </a:rPr>
                                        <m:t>𝑡</m:t>
                                      </m:r>
                                    </m:sub>
                                  </m:sSub>
                                </m:e>
                              </m:mr>
                            </m:m>
                          </m:e>
                        </m:d>
                      </m:oMath>
                    </m:oMathPara>
                  </a14:m>
                  <a:endParaRPr lang="ja-JP" altLang="en-US" sz="21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5051349" y="1276383"/>
                  <a:ext cx="3528392" cy="789383"/>
                </a:xfrm>
                <a:prstGeom prst="rect">
                  <a:avLst/>
                </a:prstGeom>
                <a:blipFill rotWithShape="0">
                  <a:blip r:embed="rId6"/>
                  <a:stretch>
                    <a:fillRect/>
                  </a:stretch>
                </a:blipFill>
              </p:spPr>
              <p:txBody>
                <a:bodyPr/>
                <a:lstStyle/>
                <a:p>
                  <a:r>
                    <a:rPr lang="ja-JP" altLang="en-US">
                      <a:noFill/>
                    </a:rPr>
                    <a:t> </a:t>
                  </a:r>
                </a:p>
              </p:txBody>
            </p:sp>
          </mc:Fallback>
        </mc:AlternateContent>
      </p:grpSp>
      <p:sp>
        <p:nvSpPr>
          <p:cNvPr id="2" name="タイトル 1"/>
          <p:cNvSpPr>
            <a:spLocks noGrp="1"/>
          </p:cNvSpPr>
          <p:nvPr>
            <p:ph type="title"/>
          </p:nvPr>
        </p:nvSpPr>
        <p:spPr/>
        <p:txBody>
          <a:bodyPr>
            <a:noAutofit/>
          </a:bodyPr>
          <a:lstStyle/>
          <a:p>
            <a:r>
              <a:rPr kumimoji="1" lang="en-US" altLang="ja-JP" sz="3200" dirty="0" smtClean="0"/>
              <a:t>Dimensionality Reduction of Internal State</a:t>
            </a:r>
            <a:endParaRPr kumimoji="1" lang="ja-JP" altLang="en-US" sz="3200" dirty="0"/>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15</a:t>
            </a:fld>
            <a:endParaRPr kumimoji="1" lang="ja-JP" altLang="en-US" dirty="0"/>
          </a:p>
        </p:txBody>
      </p:sp>
      <mc:AlternateContent xmlns:mc="http://schemas.openxmlformats.org/markup-compatibility/2006" xmlns:a14="http://schemas.microsoft.com/office/drawing/2010/main">
        <mc:Choice Requires="a14">
          <p:sp>
            <p:nvSpPr>
              <p:cNvPr id="6" name="テキスト ボックス 5"/>
              <p:cNvSpPr txBox="1"/>
              <p:nvPr/>
            </p:nvSpPr>
            <p:spPr>
              <a:xfrm>
                <a:off x="1620997" y="2446250"/>
                <a:ext cx="3551998" cy="703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4050">
                          <a:latin typeface="Cambria Math" panose="02040503050406030204" pitchFamily="18" charset="0"/>
                        </a:rPr>
                        <m:t>min</m:t>
                      </m:r>
                      <m:r>
                        <a:rPr lang="en-US" altLang="ja-JP" sz="4050" i="1">
                          <a:latin typeface="Cambria Math" panose="02040503050406030204" pitchFamily="18" charset="0"/>
                        </a:rPr>
                        <m:t> </m:t>
                      </m:r>
                      <m:r>
                        <m:rPr>
                          <m:sty m:val="p"/>
                        </m:rPr>
                        <a:rPr lang="en-US" altLang="ja-JP" sz="4050">
                          <a:latin typeface="Cambria Math" panose="02040503050406030204" pitchFamily="18" charset="0"/>
                        </a:rPr>
                        <m:t>rank</m:t>
                      </m:r>
                      <m:d>
                        <m:dPr>
                          <m:ctrlPr>
                            <a:rPr lang="en-US" altLang="ja-JP" sz="4050" i="1">
                              <a:latin typeface="Cambria Math" panose="02040503050406030204" pitchFamily="18" charset="0"/>
                            </a:rPr>
                          </m:ctrlPr>
                        </m:dPr>
                        <m:e>
                          <m:sSup>
                            <m:sSupPr>
                              <m:ctrlPr>
                                <a:rPr lang="en-US" altLang="ja-JP" sz="4050" i="1">
                                  <a:solidFill>
                                    <a:srgbClr val="66FFFF"/>
                                  </a:solidFill>
                                  <a:latin typeface="Cambria Math" panose="02040503050406030204" pitchFamily="18" charset="0"/>
                                </a:rPr>
                              </m:ctrlPr>
                            </m:sSupPr>
                            <m:e>
                              <m:r>
                                <a:rPr lang="en-US" altLang="ja-JP" sz="4050" b="1">
                                  <a:solidFill>
                                    <a:srgbClr val="66FFFF"/>
                                  </a:solidFill>
                                  <a:latin typeface="Cambria Math" panose="02040503050406030204" pitchFamily="18" charset="0"/>
                                </a:rPr>
                                <m:t>𝐔</m:t>
                              </m:r>
                            </m:e>
                            <m:sup>
                              <m:r>
                                <a:rPr lang="en-US" altLang="ja-JP" sz="4050" b="1" i="1">
                                  <a:solidFill>
                                    <a:srgbClr val="66FFFF"/>
                                  </a:solidFill>
                                  <a:latin typeface="Cambria Math" panose="02040503050406030204" pitchFamily="18" charset="0"/>
                                </a:rPr>
                                <m:t>†</m:t>
                              </m:r>
                            </m:sup>
                          </m:sSup>
                          <m:r>
                            <a:rPr lang="en-US" altLang="ja-JP" sz="4050" b="1">
                              <a:solidFill>
                                <a:srgbClr val="FF99FF"/>
                              </a:solidFill>
                              <a:latin typeface="Cambria Math" panose="02040503050406030204" pitchFamily="18" charset="0"/>
                            </a:rPr>
                            <m:t>𝐘</m:t>
                          </m:r>
                        </m:e>
                      </m:d>
                    </m:oMath>
                  </m:oMathPara>
                </a14:m>
                <a:endParaRPr lang="ja-JP" altLang="en-US" sz="4050" b="1"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620997" y="2446250"/>
                <a:ext cx="3551998" cy="70352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1716305" y="1150107"/>
                <a:ext cx="2723438" cy="6232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4050">
                          <a:latin typeface="Cambria Math" panose="02040503050406030204" pitchFamily="18" charset="0"/>
                        </a:rPr>
                        <m:t>min</m:t>
                      </m:r>
                      <m:r>
                        <a:rPr lang="en-US" altLang="ja-JP" sz="4050" i="1">
                          <a:latin typeface="Cambria Math" panose="02040503050406030204" pitchFamily="18" charset="0"/>
                        </a:rPr>
                        <m:t> </m:t>
                      </m:r>
                      <m:r>
                        <m:rPr>
                          <m:nor/>
                        </m:rPr>
                        <a:rPr lang="en-US" altLang="ja-JP" sz="4050">
                          <a:latin typeface="Cambria Math" panose="02040503050406030204" pitchFamily="18" charset="0"/>
                        </a:rPr>
                        <m:t>dim</m:t>
                      </m:r>
                      <m:d>
                        <m:dPr>
                          <m:ctrlPr>
                            <a:rPr lang="en-US" altLang="ja-JP" sz="4050" i="1">
                              <a:latin typeface="Cambria Math" panose="02040503050406030204" pitchFamily="18" charset="0"/>
                            </a:rPr>
                          </m:ctrlPr>
                        </m:dPr>
                        <m:e>
                          <m:r>
                            <a:rPr lang="en-US" altLang="ja-JP" sz="4050" b="1">
                              <a:solidFill>
                                <a:srgbClr val="66FF99"/>
                              </a:solidFill>
                              <a:latin typeface="Cambria Math" panose="02040503050406030204" pitchFamily="18" charset="0"/>
                            </a:rPr>
                            <m:t>𝐙</m:t>
                          </m:r>
                        </m:e>
                      </m:d>
                    </m:oMath>
                  </m:oMathPara>
                </a14:m>
                <a:endParaRPr lang="ja-JP" altLang="en-US" sz="4050" b="1"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716305" y="1150107"/>
                <a:ext cx="2723438" cy="623248"/>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1698726" y="3742395"/>
                <a:ext cx="2876108" cy="784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4050" i="1">
                              <a:latin typeface="Cambria Math" panose="02040503050406030204" pitchFamily="18" charset="0"/>
                            </a:rPr>
                          </m:ctrlPr>
                        </m:funcPr>
                        <m:fName>
                          <m:r>
                            <m:rPr>
                              <m:sty m:val="p"/>
                            </m:rPr>
                            <a:rPr lang="en-US" altLang="ja-JP" sz="4050">
                              <a:latin typeface="Cambria Math" panose="02040503050406030204" pitchFamily="18" charset="0"/>
                            </a:rPr>
                            <m:t>min</m:t>
                          </m:r>
                          <m:r>
                            <a:rPr lang="en-US" altLang="ja-JP" sz="4050">
                              <a:latin typeface="Cambria Math" panose="02040503050406030204" pitchFamily="18" charset="0"/>
                            </a:rPr>
                            <m:t>  </m:t>
                          </m:r>
                        </m:fName>
                        <m:e>
                          <m:sSub>
                            <m:sSubPr>
                              <m:ctrlPr>
                                <a:rPr lang="en-US" altLang="ja-JP" sz="4050" i="1">
                                  <a:latin typeface="Cambria Math" panose="02040503050406030204" pitchFamily="18" charset="0"/>
                                </a:rPr>
                              </m:ctrlPr>
                            </m:sSubPr>
                            <m:e>
                              <m:d>
                                <m:dPr>
                                  <m:begChr m:val="|"/>
                                  <m:endChr m:val="|"/>
                                  <m:ctrlPr>
                                    <a:rPr lang="en-US" altLang="ja-JP" sz="4050" i="1">
                                      <a:latin typeface="Cambria Math" panose="02040503050406030204" pitchFamily="18" charset="0"/>
                                    </a:rPr>
                                  </m:ctrlPr>
                                </m:dPr>
                                <m:e>
                                  <m:sSup>
                                    <m:sSupPr>
                                      <m:ctrlPr>
                                        <a:rPr lang="en-US" altLang="ja-JP" sz="4050" i="1">
                                          <a:solidFill>
                                            <a:srgbClr val="66FFFF"/>
                                          </a:solidFill>
                                          <a:latin typeface="Cambria Math" panose="02040503050406030204" pitchFamily="18" charset="0"/>
                                        </a:rPr>
                                      </m:ctrlPr>
                                    </m:sSupPr>
                                    <m:e>
                                      <m:r>
                                        <a:rPr lang="en-US" altLang="ja-JP" sz="4050" b="1">
                                          <a:solidFill>
                                            <a:srgbClr val="66FFFF"/>
                                          </a:solidFill>
                                          <a:latin typeface="Cambria Math" panose="02040503050406030204" pitchFamily="18" charset="0"/>
                                        </a:rPr>
                                        <m:t>𝐔</m:t>
                                      </m:r>
                                    </m:e>
                                    <m:sup>
                                      <m:r>
                                        <a:rPr lang="en-US" altLang="ja-JP" sz="4050" b="1" i="1">
                                          <a:solidFill>
                                            <a:srgbClr val="66FFFF"/>
                                          </a:solidFill>
                                          <a:latin typeface="Cambria Math" panose="02040503050406030204" pitchFamily="18" charset="0"/>
                                        </a:rPr>
                                        <m:t>†</m:t>
                                      </m:r>
                                    </m:sup>
                                  </m:sSup>
                                  <m:r>
                                    <a:rPr lang="en-US" altLang="ja-JP" sz="4050" b="1">
                                      <a:solidFill>
                                        <a:srgbClr val="FF99FF"/>
                                      </a:solidFill>
                                      <a:latin typeface="Cambria Math" panose="02040503050406030204" pitchFamily="18" charset="0"/>
                                    </a:rPr>
                                    <m:t>𝐘</m:t>
                                  </m:r>
                                </m:e>
                              </m:d>
                            </m:e>
                            <m:sub/>
                          </m:sSub>
                        </m:e>
                      </m:func>
                    </m:oMath>
                  </m:oMathPara>
                </a14:m>
                <a:endParaRPr lang="ja-JP" altLang="en-US" sz="405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1698726" y="3742395"/>
                <a:ext cx="2876108" cy="784702"/>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4009391" y="4116875"/>
                <a:ext cx="502061" cy="507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ja-JP" sz="2700" b="1" dirty="0" smtClean="0">
                          <a:solidFill>
                            <a:schemeClr val="tx1"/>
                          </a:solidFill>
                          <a:latin typeface="Monotype Corsiva" panose="03010101010201010101" pitchFamily="66" charset="0"/>
                          <a:cs typeface="Times New Roman" panose="02020603050405020304" pitchFamily="18" charset="0"/>
                        </a:rPr>
                        <m:t>N</m:t>
                      </m:r>
                    </m:oMath>
                  </m:oMathPara>
                </a14:m>
                <a:endParaRPr lang="ja-JP" altLang="en-US" sz="2700" b="1" dirty="0">
                  <a:solidFill>
                    <a:schemeClr val="tx1"/>
                  </a:solidFill>
                  <a:latin typeface="Monotype Corsiva" panose="03010101010201010101" pitchFamily="66" charset="0"/>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4009391" y="4116875"/>
                <a:ext cx="502061" cy="507831"/>
              </a:xfrm>
              <a:prstGeom prst="rect">
                <a:avLst/>
              </a:prstGeom>
              <a:blipFill rotWithShape="0">
                <a:blip r:embed="rId8"/>
                <a:stretch>
                  <a:fillRect/>
                </a:stretch>
              </a:blipFill>
            </p:spPr>
            <p:txBody>
              <a:bodyPr/>
              <a:lstStyle/>
              <a:p>
                <a:r>
                  <a:rPr lang="ja-JP" altLang="en-US">
                    <a:noFill/>
                  </a:rPr>
                  <a:t> </a:t>
                </a:r>
              </a:p>
            </p:txBody>
          </p:sp>
        </mc:Fallback>
      </mc:AlternateContent>
      <p:sp>
        <p:nvSpPr>
          <p:cNvPr id="13" name="テキスト ボックス 12"/>
          <p:cNvSpPr txBox="1"/>
          <p:nvPr/>
        </p:nvSpPr>
        <p:spPr>
          <a:xfrm>
            <a:off x="4545428" y="4147915"/>
            <a:ext cx="2204450" cy="461665"/>
          </a:xfrm>
          <a:prstGeom prst="rect">
            <a:avLst/>
          </a:prstGeom>
          <a:noFill/>
        </p:spPr>
        <p:txBody>
          <a:bodyPr wrap="none" rtlCol="0">
            <a:spAutoFit/>
          </a:bodyPr>
          <a:lstStyle/>
          <a:p>
            <a:r>
              <a:rPr lang="en-US" altLang="ja-JP" sz="2400" dirty="0" smtClean="0">
                <a:solidFill>
                  <a:srgbClr val="FFFF00"/>
                </a:solidFill>
              </a:rPr>
              <a:t>: Nuclear norm</a:t>
            </a:r>
            <a:endParaRPr lang="ja-JP" altLang="en-US" sz="2400" dirty="0">
              <a:solidFill>
                <a:srgbClr val="FFFF00"/>
              </a:solidFill>
            </a:endParaRPr>
          </a:p>
        </p:txBody>
      </p:sp>
      <mc:AlternateContent xmlns:mc="http://schemas.openxmlformats.org/markup-compatibility/2006" xmlns:a14="http://schemas.microsoft.com/office/drawing/2010/main">
        <mc:Choice Requires="a14">
          <p:sp>
            <p:nvSpPr>
              <p:cNvPr id="7" name="テキスト ボックス 6"/>
              <p:cNvSpPr txBox="1"/>
              <p:nvPr/>
            </p:nvSpPr>
            <p:spPr>
              <a:xfrm rot="5400000">
                <a:off x="2540992" y="1706029"/>
                <a:ext cx="788677"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6000" b="1" i="1" smtClean="0">
                          <a:latin typeface="Cambria Math" panose="02040503050406030204" pitchFamily="18" charset="0"/>
                        </a:rPr>
                        <m:t>=</m:t>
                      </m:r>
                    </m:oMath>
                  </m:oMathPara>
                </a14:m>
                <a:endParaRPr kumimoji="1" lang="ja-JP" altLang="en-US" sz="6000" b="1"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rot="5400000">
                <a:off x="2540992" y="1706029"/>
                <a:ext cx="788677" cy="923330"/>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rot="5400000">
                <a:off x="2554616" y="2938506"/>
                <a:ext cx="761426"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6000" b="1" i="1" smtClean="0">
                          <a:latin typeface="Cambria Math" panose="02040503050406030204" pitchFamily="18" charset="0"/>
                          <a:ea typeface="Cambria Math" panose="02040503050406030204" pitchFamily="18" charset="0"/>
                        </a:rPr>
                        <m:t>~</m:t>
                      </m:r>
                    </m:oMath>
                  </m:oMathPara>
                </a14:m>
                <a:endParaRPr kumimoji="1" lang="ja-JP" altLang="en-US" sz="6000" b="1"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rot="5400000">
                <a:off x="2554616" y="2938506"/>
                <a:ext cx="761426" cy="923330"/>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p:cNvSpPr txBox="1"/>
              <p:nvPr/>
            </p:nvSpPr>
            <p:spPr>
              <a:xfrm>
                <a:off x="5752286" y="2768178"/>
                <a:ext cx="2637197" cy="486352"/>
              </a:xfrm>
              <a:prstGeom prst="rect">
                <a:avLst/>
              </a:prstGeom>
              <a:noFill/>
            </p:spPr>
            <p:txBody>
              <a:bodyPr wrap="none" lIns="0" tIns="0" rIns="0" bIns="0" rtlCol="0">
                <a:spAutoFit/>
              </a:bodyPr>
              <a:lstStyle/>
              <a:p>
                <a:r>
                  <a:rPr lang="en-US" altLang="ja-JP" sz="2800" dirty="0" smtClean="0"/>
                  <a:t>TSVD</a:t>
                </a:r>
                <a14:m>
                  <m:oMath xmlns:m="http://schemas.openxmlformats.org/officeDocument/2006/math">
                    <m:d>
                      <m:dPr>
                        <m:ctrlPr>
                          <a:rPr lang="en-US" altLang="ja-JP" sz="2800" i="1">
                            <a:latin typeface="Cambria Math" panose="02040503050406030204" pitchFamily="18" charset="0"/>
                          </a:rPr>
                        </m:ctrlPr>
                      </m:dPr>
                      <m:e>
                        <m:sSup>
                          <m:sSupPr>
                            <m:ctrlPr>
                              <a:rPr lang="en-US" altLang="ja-JP" sz="2800" i="1">
                                <a:solidFill>
                                  <a:srgbClr val="66FFFF"/>
                                </a:solidFill>
                                <a:latin typeface="Cambria Math" panose="02040503050406030204" pitchFamily="18" charset="0"/>
                              </a:rPr>
                            </m:ctrlPr>
                          </m:sSupPr>
                          <m:e>
                            <m:r>
                              <a:rPr lang="en-US" altLang="ja-JP" sz="2800" b="1">
                                <a:solidFill>
                                  <a:srgbClr val="66FFFF"/>
                                </a:solidFill>
                                <a:latin typeface="Cambria Math" panose="02040503050406030204" pitchFamily="18" charset="0"/>
                              </a:rPr>
                              <m:t>𝐔</m:t>
                            </m:r>
                          </m:e>
                          <m:sup>
                            <m:r>
                              <a:rPr lang="en-US" altLang="ja-JP" sz="2800" b="1" i="1">
                                <a:solidFill>
                                  <a:srgbClr val="66FFFF"/>
                                </a:solidFill>
                                <a:latin typeface="Cambria Math" panose="02040503050406030204" pitchFamily="18" charset="0"/>
                              </a:rPr>
                              <m:t>†</m:t>
                            </m:r>
                          </m:sup>
                        </m:sSup>
                        <m:r>
                          <a:rPr lang="en-US" altLang="ja-JP" sz="2800" b="1">
                            <a:solidFill>
                              <a:srgbClr val="FF99FF"/>
                            </a:solidFill>
                            <a:latin typeface="Cambria Math" panose="02040503050406030204" pitchFamily="18" charset="0"/>
                          </a:rPr>
                          <m:t>𝐘</m:t>
                        </m:r>
                      </m:e>
                    </m:d>
                    <m:r>
                      <a:rPr lang="en-US" altLang="ja-JP" sz="2800" i="1">
                        <a:latin typeface="Cambria Math" panose="02040503050406030204" pitchFamily="18" charset="0"/>
                        <a:ea typeface="Cambria Math" panose="02040503050406030204" pitchFamily="18" charset="0"/>
                      </a:rPr>
                      <m:t>→</m:t>
                    </m:r>
                    <m:r>
                      <a:rPr lang="en-US" altLang="ja-JP" sz="2800" b="1">
                        <a:solidFill>
                          <a:srgbClr val="66FF99"/>
                        </a:solidFill>
                        <a:latin typeface="Cambria Math" panose="02040503050406030204" pitchFamily="18" charset="0"/>
                      </a:rPr>
                      <m:t>𝐙</m:t>
                    </m:r>
                  </m:oMath>
                </a14:m>
                <a:endParaRPr lang="ja-JP" altLang="en-US" sz="2800" b="1" dirty="0">
                  <a:solidFill>
                    <a:srgbClr val="66FF99"/>
                  </a:solidFill>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5752286" y="2768178"/>
                <a:ext cx="2637197" cy="486352"/>
              </a:xfrm>
              <a:prstGeom prst="rect">
                <a:avLst/>
              </a:prstGeom>
              <a:blipFill rotWithShape="0">
                <a:blip r:embed="rId11"/>
                <a:stretch>
                  <a:fillRect l="-8333" t="-18750" b="-3625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533016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4000" dirty="0" smtClean="0"/>
              <a:t>N2SID: N</a:t>
            </a:r>
            <a:r>
              <a:rPr lang="en-US" altLang="ja-JP" sz="2800" dirty="0"/>
              <a:t>uclear</a:t>
            </a:r>
            <a:r>
              <a:rPr lang="en-US" altLang="ja-JP" sz="2000" dirty="0"/>
              <a:t> </a:t>
            </a:r>
            <a:r>
              <a:rPr lang="en-US" altLang="ja-JP" sz="4000" dirty="0" smtClean="0"/>
              <a:t>N</a:t>
            </a:r>
            <a:r>
              <a:rPr lang="en-US" altLang="ja-JP" sz="2800" dirty="0"/>
              <a:t>orm</a:t>
            </a:r>
            <a:r>
              <a:rPr lang="en-US" altLang="ja-JP" sz="2000" dirty="0"/>
              <a:t> </a:t>
            </a:r>
            <a:r>
              <a:rPr lang="en-US" altLang="ja-JP" sz="4000" dirty="0" smtClean="0"/>
              <a:t>S</a:t>
            </a:r>
            <a:r>
              <a:rPr lang="en-US" altLang="ja-JP" sz="2800" dirty="0"/>
              <a:t>ystem</a:t>
            </a:r>
            <a:r>
              <a:rPr lang="en-US" altLang="ja-JP" sz="2000" dirty="0"/>
              <a:t> </a:t>
            </a:r>
            <a:r>
              <a:rPr lang="en-US" altLang="ja-JP" sz="4000" dirty="0" smtClean="0"/>
              <a:t>ID</a:t>
            </a:r>
            <a:r>
              <a:rPr lang="en-US" altLang="ja-JP" sz="2800" dirty="0"/>
              <a:t>entification</a:t>
            </a:r>
            <a:endParaRPr lang="ja-JP" altLang="en-US" sz="2000" dirty="0"/>
          </a:p>
        </p:txBody>
      </p:sp>
      <p:sp>
        <p:nvSpPr>
          <p:cNvPr id="3" name="コンテンツ プレースホルダー 2"/>
          <p:cNvSpPr>
            <a:spLocks noGrp="1"/>
          </p:cNvSpPr>
          <p:nvPr>
            <p:ph idx="1"/>
          </p:nvPr>
        </p:nvSpPr>
        <p:spPr>
          <a:xfrm>
            <a:off x="354252" y="3315576"/>
            <a:ext cx="8577799" cy="1492595"/>
          </a:xfrm>
        </p:spPr>
        <p:txBody>
          <a:bodyPr>
            <a:normAutofit fontScale="92500" lnSpcReduction="10000"/>
          </a:bodyPr>
          <a:lstStyle/>
          <a:p>
            <a:r>
              <a:rPr kumimoji="1" lang="en-US" altLang="ja-JP" dirty="0" smtClean="0"/>
              <a:t>Relaxing rank reduction problem into nuclear norm minimization problem</a:t>
            </a:r>
          </a:p>
          <a:p>
            <a:r>
              <a:rPr lang="en-US" altLang="ja-JP" dirty="0" smtClean="0"/>
              <a:t>User-specified precision of helper bone control</a:t>
            </a:r>
            <a:endParaRPr kumimoji="1" lang="ja-JP" altLang="en-US" dirty="0"/>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16</a:t>
            </a:fld>
            <a:endParaRPr kumimoji="1" lang="ja-JP" altLang="en-US" dirty="0"/>
          </a:p>
        </p:txBody>
      </p:sp>
      <mc:AlternateContent xmlns:mc="http://schemas.openxmlformats.org/markup-compatibility/2006" xmlns:a14="http://schemas.microsoft.com/office/drawing/2010/main">
        <mc:Choice Requires="a14">
          <p:sp>
            <p:nvSpPr>
              <p:cNvPr id="7" name="テキスト ボックス 6"/>
              <p:cNvSpPr txBox="1"/>
              <p:nvPr/>
            </p:nvSpPr>
            <p:spPr>
              <a:xfrm>
                <a:off x="1562607" y="1594027"/>
                <a:ext cx="5962401" cy="13442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3600" i="1">
                              <a:latin typeface="Cambria Math" panose="02040503050406030204" pitchFamily="18" charset="0"/>
                            </a:rPr>
                          </m:ctrlPr>
                        </m:funcPr>
                        <m:fName>
                          <m:r>
                            <m:rPr>
                              <m:sty m:val="p"/>
                            </m:rPr>
                            <a:rPr lang="en-US" altLang="ja-JP" sz="3600">
                              <a:latin typeface="Cambria Math" panose="02040503050406030204" pitchFamily="18" charset="0"/>
                            </a:rPr>
                            <m:t>min</m:t>
                          </m:r>
                          <m:r>
                            <a:rPr lang="en-US" altLang="ja-JP" sz="3600">
                              <a:latin typeface="Cambria Math" panose="02040503050406030204" pitchFamily="18" charset="0"/>
                            </a:rPr>
                            <m:t>  </m:t>
                          </m:r>
                        </m:fName>
                        <m:e>
                          <m:sSub>
                            <m:sSubPr>
                              <m:ctrlPr>
                                <a:rPr lang="en-US" altLang="ja-JP" sz="3600" i="1">
                                  <a:latin typeface="Cambria Math" panose="02040503050406030204" pitchFamily="18" charset="0"/>
                                </a:rPr>
                              </m:ctrlPr>
                            </m:sSubPr>
                            <m:e>
                              <m:d>
                                <m:dPr>
                                  <m:begChr m:val="|"/>
                                  <m:endChr m:val="|"/>
                                  <m:ctrlPr>
                                    <a:rPr lang="en-US" altLang="ja-JP" sz="3600" i="1">
                                      <a:latin typeface="Cambria Math" panose="02040503050406030204" pitchFamily="18" charset="0"/>
                                    </a:rPr>
                                  </m:ctrlPr>
                                </m:dPr>
                                <m:e>
                                  <m:sSup>
                                    <m:sSupPr>
                                      <m:ctrlPr>
                                        <a:rPr lang="en-US" altLang="ja-JP" sz="3600" i="1">
                                          <a:latin typeface="Cambria Math" panose="02040503050406030204" pitchFamily="18" charset="0"/>
                                        </a:rPr>
                                      </m:ctrlPr>
                                    </m:sSupPr>
                                    <m:e>
                                      <m:r>
                                        <a:rPr lang="en-US" altLang="ja-JP" sz="3600" b="1">
                                          <a:latin typeface="Cambria Math" panose="02040503050406030204" pitchFamily="18" charset="0"/>
                                        </a:rPr>
                                        <m:t>𝐔</m:t>
                                      </m:r>
                                    </m:e>
                                    <m:sup>
                                      <m:r>
                                        <a:rPr lang="en-US" altLang="ja-JP" sz="3600" b="1" i="1">
                                          <a:latin typeface="Cambria Math" panose="02040503050406030204" pitchFamily="18" charset="0"/>
                                        </a:rPr>
                                        <m:t>†</m:t>
                                      </m:r>
                                    </m:sup>
                                  </m:sSup>
                                  <m:r>
                                    <a:rPr lang="en-US" altLang="ja-JP" sz="3600" b="1" smtClean="0">
                                      <a:solidFill>
                                        <a:srgbClr val="FFC000"/>
                                      </a:solidFill>
                                      <a:latin typeface="Cambria Math" panose="02040503050406030204" pitchFamily="18" charset="0"/>
                                    </a:rPr>
                                    <m:t>𝐘</m:t>
                                  </m:r>
                                </m:e>
                              </m:d>
                            </m:e>
                            <m:sub/>
                          </m:sSub>
                          <m:r>
                            <a:rPr lang="en-US" altLang="ja-JP" sz="3600" i="1">
                              <a:latin typeface="Cambria Math" panose="02040503050406030204" pitchFamily="18" charset="0"/>
                            </a:rPr>
                            <m:t>+</m:t>
                          </m:r>
                          <m:r>
                            <a:rPr lang="ja-JP" altLang="en-US" sz="3600" i="1">
                              <a:latin typeface="Cambria Math" panose="02040503050406030204" pitchFamily="18" charset="0"/>
                            </a:rPr>
                            <m:t>𝛽</m:t>
                          </m:r>
                          <m:nary>
                            <m:naryPr>
                              <m:chr m:val="∑"/>
                              <m:supHide m:val="on"/>
                              <m:ctrlPr>
                                <a:rPr lang="ja-JP" altLang="en-US" sz="3600" i="1">
                                  <a:latin typeface="Cambria Math" panose="02040503050406030204" pitchFamily="18" charset="0"/>
                                </a:rPr>
                              </m:ctrlPr>
                            </m:naryPr>
                            <m:sub>
                              <m:r>
                                <m:rPr>
                                  <m:brk m:alnAt="7"/>
                                </m:rPr>
                                <a:rPr lang="en-US" altLang="ja-JP" sz="3600" i="1">
                                  <a:latin typeface="Cambria Math" panose="02040503050406030204" pitchFamily="18" charset="0"/>
                                </a:rPr>
                                <m:t>𝑡</m:t>
                              </m:r>
                            </m:sub>
                            <m:sup/>
                            <m:e>
                              <m:sSubSup>
                                <m:sSubSupPr>
                                  <m:ctrlPr>
                                    <a:rPr lang="en-US" altLang="ja-JP" sz="3600" i="1">
                                      <a:latin typeface="Cambria Math" panose="02040503050406030204" pitchFamily="18" charset="0"/>
                                    </a:rPr>
                                  </m:ctrlPr>
                                </m:sSubSupPr>
                                <m:e>
                                  <m:d>
                                    <m:dPr>
                                      <m:begChr m:val="|"/>
                                      <m:endChr m:val="|"/>
                                      <m:ctrlPr>
                                        <a:rPr lang="en-US" altLang="ja-JP" sz="3600" i="1">
                                          <a:latin typeface="Cambria Math" panose="02040503050406030204" pitchFamily="18" charset="0"/>
                                        </a:rPr>
                                      </m:ctrlPr>
                                    </m:dPr>
                                    <m:e>
                                      <m:sSub>
                                        <m:sSubPr>
                                          <m:ctrlPr>
                                            <a:rPr lang="en-US" altLang="ja-JP" sz="3600" i="1" smtClean="0">
                                              <a:solidFill>
                                                <a:srgbClr val="FFC000"/>
                                              </a:solidFill>
                                              <a:latin typeface="Cambria Math" panose="02040503050406030204" pitchFamily="18" charset="0"/>
                                            </a:rPr>
                                          </m:ctrlPr>
                                        </m:sSubPr>
                                        <m:e>
                                          <m:r>
                                            <a:rPr lang="en-US" altLang="ja-JP" sz="3600" b="1">
                                              <a:solidFill>
                                                <a:srgbClr val="FFC000"/>
                                              </a:solidFill>
                                              <a:latin typeface="Cambria Math" panose="02040503050406030204" pitchFamily="18" charset="0"/>
                                            </a:rPr>
                                            <m:t>𝐲</m:t>
                                          </m:r>
                                        </m:e>
                                        <m:sub>
                                          <m:r>
                                            <a:rPr lang="en-US" altLang="ja-JP" sz="3600" i="1">
                                              <a:solidFill>
                                                <a:srgbClr val="FFC000"/>
                                              </a:solidFill>
                                              <a:latin typeface="Cambria Math" panose="02040503050406030204" pitchFamily="18" charset="0"/>
                                            </a:rPr>
                                            <m:t>𝑡</m:t>
                                          </m:r>
                                        </m:sub>
                                      </m:sSub>
                                      <m:r>
                                        <a:rPr lang="en-US" altLang="ja-JP" sz="3600" i="1">
                                          <a:latin typeface="Cambria Math" panose="02040503050406030204" pitchFamily="18" charset="0"/>
                                        </a:rPr>
                                        <m:t>−</m:t>
                                      </m:r>
                                      <m:sSub>
                                        <m:sSubPr>
                                          <m:ctrlPr>
                                            <a:rPr lang="en-US" altLang="ja-JP" sz="3600" i="1" smtClean="0">
                                              <a:solidFill>
                                                <a:srgbClr val="FF99FF"/>
                                              </a:solidFill>
                                              <a:latin typeface="Cambria Math" panose="02040503050406030204" pitchFamily="18" charset="0"/>
                                            </a:rPr>
                                          </m:ctrlPr>
                                        </m:sSubPr>
                                        <m:e>
                                          <m:acc>
                                            <m:accPr>
                                              <m:chr m:val="̂"/>
                                              <m:ctrlPr>
                                                <a:rPr lang="en-US" altLang="ja-JP" sz="3600" i="1">
                                                  <a:solidFill>
                                                    <a:srgbClr val="FF99FF"/>
                                                  </a:solidFill>
                                                  <a:latin typeface="Cambria Math" panose="02040503050406030204" pitchFamily="18" charset="0"/>
                                                </a:rPr>
                                              </m:ctrlPr>
                                            </m:accPr>
                                            <m:e>
                                              <m:r>
                                                <a:rPr lang="en-US" altLang="ja-JP" sz="3600" b="1">
                                                  <a:solidFill>
                                                    <a:srgbClr val="FF99FF"/>
                                                  </a:solidFill>
                                                  <a:latin typeface="Cambria Math" panose="02040503050406030204" pitchFamily="18" charset="0"/>
                                                </a:rPr>
                                                <m:t>𝐲</m:t>
                                              </m:r>
                                            </m:e>
                                          </m:acc>
                                        </m:e>
                                        <m:sub>
                                          <m:r>
                                            <a:rPr lang="en-US" altLang="ja-JP" sz="3600" i="1">
                                              <a:solidFill>
                                                <a:srgbClr val="FF99FF"/>
                                              </a:solidFill>
                                              <a:latin typeface="Cambria Math" panose="02040503050406030204" pitchFamily="18" charset="0"/>
                                            </a:rPr>
                                            <m:t>𝑡</m:t>
                                          </m:r>
                                        </m:sub>
                                      </m:sSub>
                                    </m:e>
                                  </m:d>
                                </m:e>
                                <m:sub>
                                  <m:r>
                                    <a:rPr lang="en-US" altLang="ja-JP" sz="3600" i="1">
                                      <a:latin typeface="Cambria Math" panose="02040503050406030204" pitchFamily="18" charset="0"/>
                                    </a:rPr>
                                    <m:t>2</m:t>
                                  </m:r>
                                </m:sub>
                                <m:sup>
                                  <m:r>
                                    <a:rPr lang="en-US" altLang="ja-JP" sz="3600" i="1">
                                      <a:latin typeface="Cambria Math" panose="02040503050406030204" pitchFamily="18" charset="0"/>
                                    </a:rPr>
                                    <m:t>2</m:t>
                                  </m:r>
                                </m:sup>
                              </m:sSubSup>
                            </m:e>
                          </m:nary>
                        </m:e>
                      </m:func>
                    </m:oMath>
                  </m:oMathPara>
                </a14:m>
                <a:endParaRPr lang="ja-JP" altLang="en-US" sz="3600"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1562607" y="1594027"/>
                <a:ext cx="5962401" cy="1344279"/>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3600866" y="2165317"/>
                <a:ext cx="502061" cy="507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ja-JP" sz="2700" b="1" dirty="0" smtClean="0">
                          <a:solidFill>
                            <a:schemeClr val="tx1"/>
                          </a:solidFill>
                          <a:latin typeface="Monotype Corsiva" panose="03010101010201010101" pitchFamily="66" charset="0"/>
                          <a:cs typeface="Times New Roman" panose="02020603050405020304" pitchFamily="18" charset="0"/>
                        </a:rPr>
                        <m:t>N</m:t>
                      </m:r>
                    </m:oMath>
                  </m:oMathPara>
                </a14:m>
                <a:endParaRPr lang="ja-JP" altLang="en-US" sz="2700" b="1" dirty="0">
                  <a:solidFill>
                    <a:schemeClr val="tx1"/>
                  </a:solidFill>
                  <a:latin typeface="Monotype Corsiva" panose="03010101010201010101" pitchFamily="66" charset="0"/>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3600866" y="2165317"/>
                <a:ext cx="502061" cy="50783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1872674" y="2296708"/>
                <a:ext cx="405880"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100" b="1" smtClean="0">
                          <a:solidFill>
                            <a:srgbClr val="FFC000"/>
                          </a:solidFill>
                          <a:latin typeface="Cambria Math" panose="02040503050406030204" pitchFamily="18" charset="0"/>
                        </a:rPr>
                        <m:t>𝐲</m:t>
                      </m:r>
                    </m:oMath>
                  </m:oMathPara>
                </a14:m>
                <a:endParaRPr lang="ja-JP" altLang="en-US" sz="2100" b="1" dirty="0">
                  <a:solidFill>
                    <a:srgbClr val="FFC000"/>
                  </a:solidFill>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1872674" y="2296708"/>
                <a:ext cx="405880" cy="415498"/>
              </a:xfrm>
              <a:prstGeom prst="rect">
                <a:avLst/>
              </a:prstGeom>
              <a:blipFill rotWithShape="0">
                <a:blip r:embed="rId5"/>
                <a:stretch>
                  <a:fillRect b="-10294"/>
                </a:stretch>
              </a:blipFill>
            </p:spPr>
            <p:txBody>
              <a:bodyPr/>
              <a:lstStyle/>
              <a:p>
                <a:r>
                  <a:rPr lang="ja-JP" altLang="en-US">
                    <a:noFill/>
                  </a:rPr>
                  <a:t> </a:t>
                </a:r>
              </a:p>
            </p:txBody>
          </p:sp>
        </mc:Fallback>
      </mc:AlternateContent>
      <p:sp>
        <p:nvSpPr>
          <p:cNvPr id="18" name="テキスト ボックス 17"/>
          <p:cNvSpPr txBox="1"/>
          <p:nvPr/>
        </p:nvSpPr>
        <p:spPr>
          <a:xfrm>
            <a:off x="6296729" y="1346058"/>
            <a:ext cx="1787669" cy="646331"/>
          </a:xfrm>
          <a:prstGeom prst="rect">
            <a:avLst/>
          </a:prstGeom>
          <a:noFill/>
        </p:spPr>
        <p:txBody>
          <a:bodyPr wrap="none" rtlCol="0">
            <a:spAutoFit/>
          </a:bodyPr>
          <a:lstStyle/>
          <a:p>
            <a:r>
              <a:rPr lang="en-US" altLang="ja-JP" dirty="0" smtClean="0">
                <a:solidFill>
                  <a:srgbClr val="FF99FF"/>
                </a:solidFill>
              </a:rPr>
              <a:t>Example helper</a:t>
            </a:r>
            <a:endParaRPr lang="en-US" altLang="ja-JP" dirty="0">
              <a:solidFill>
                <a:srgbClr val="FF99FF"/>
              </a:solidFill>
            </a:endParaRPr>
          </a:p>
          <a:p>
            <a:r>
              <a:rPr lang="en-US" altLang="ja-JP" dirty="0" smtClean="0">
                <a:solidFill>
                  <a:srgbClr val="FF99FF"/>
                </a:solidFill>
              </a:rPr>
              <a:t>bone </a:t>
            </a:r>
            <a:r>
              <a:rPr lang="en-US" altLang="ja-JP" dirty="0">
                <a:solidFill>
                  <a:srgbClr val="FF99FF"/>
                </a:solidFill>
              </a:rPr>
              <a:t>motion</a:t>
            </a:r>
            <a:endParaRPr lang="ja-JP" altLang="en-US" dirty="0">
              <a:solidFill>
                <a:srgbClr val="FF99FF"/>
              </a:solidFill>
            </a:endParaRPr>
          </a:p>
        </p:txBody>
      </p:sp>
      <p:sp>
        <p:nvSpPr>
          <p:cNvPr id="20" name="テキスト ボックス 19"/>
          <p:cNvSpPr txBox="1"/>
          <p:nvPr/>
        </p:nvSpPr>
        <p:spPr>
          <a:xfrm>
            <a:off x="5598115" y="2596576"/>
            <a:ext cx="2685351" cy="646331"/>
          </a:xfrm>
          <a:prstGeom prst="rect">
            <a:avLst/>
          </a:prstGeom>
          <a:noFill/>
        </p:spPr>
        <p:txBody>
          <a:bodyPr wrap="none" rtlCol="0">
            <a:spAutoFit/>
          </a:bodyPr>
          <a:lstStyle/>
          <a:p>
            <a:r>
              <a:rPr lang="en-US" altLang="ja-JP" dirty="0">
                <a:solidFill>
                  <a:srgbClr val="FFC000"/>
                </a:solidFill>
              </a:rPr>
              <a:t>Helper bone motion</a:t>
            </a:r>
          </a:p>
          <a:p>
            <a:r>
              <a:rPr lang="en-US" altLang="ja-JP" dirty="0">
                <a:solidFill>
                  <a:srgbClr val="FFC000"/>
                </a:solidFill>
              </a:rPr>
              <a:t>minimizing nuclear norm</a:t>
            </a:r>
            <a:endParaRPr lang="ja-JP" altLang="en-US" dirty="0">
              <a:solidFill>
                <a:srgbClr val="FFC000"/>
              </a:solidFill>
            </a:endParaRPr>
          </a:p>
        </p:txBody>
      </p:sp>
      <p:sp>
        <p:nvSpPr>
          <p:cNvPr id="6" name="テキスト ボックス 5"/>
          <p:cNvSpPr txBox="1"/>
          <p:nvPr/>
        </p:nvSpPr>
        <p:spPr>
          <a:xfrm>
            <a:off x="7335503" y="856791"/>
            <a:ext cx="1197764" cy="369332"/>
          </a:xfrm>
          <a:prstGeom prst="rect">
            <a:avLst/>
          </a:prstGeom>
          <a:noFill/>
        </p:spPr>
        <p:txBody>
          <a:bodyPr wrap="none" rtlCol="0">
            <a:spAutoFit/>
          </a:bodyPr>
          <a:lstStyle/>
          <a:p>
            <a:r>
              <a:rPr lang="en-US" altLang="ja-JP" dirty="0"/>
              <a:t>[Liu 2013]</a:t>
            </a:r>
          </a:p>
        </p:txBody>
      </p:sp>
    </p:spTree>
    <p:extLst>
      <p:ext uri="{BB962C8B-B14F-4D97-AF65-F5344CB8AC3E}">
        <p14:creationId xmlns:p14="http://schemas.microsoft.com/office/powerpoint/2010/main" val="22634428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7079" y="1297282"/>
            <a:ext cx="5978486" cy="3058895"/>
          </a:xfrm>
          <a:prstGeom prst="rect">
            <a:avLst/>
          </a:prstGeom>
        </p:spPr>
      </p:pic>
      <p:sp>
        <p:nvSpPr>
          <p:cNvPr id="5" name="タイトル 4"/>
          <p:cNvSpPr>
            <a:spLocks noGrp="1"/>
          </p:cNvSpPr>
          <p:nvPr>
            <p:ph type="title"/>
          </p:nvPr>
        </p:nvSpPr>
        <p:spPr/>
        <p:txBody>
          <a:bodyPr>
            <a:normAutofit/>
          </a:bodyPr>
          <a:lstStyle/>
          <a:p>
            <a:r>
              <a:rPr lang="en-US" altLang="ja-JP" sz="4000" dirty="0" smtClean="0"/>
              <a:t>Algorithm Summary</a:t>
            </a:r>
            <a:endParaRPr kumimoji="1" lang="ja-JP" altLang="en-US" sz="4000" dirty="0"/>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17</a:t>
            </a:fld>
            <a:endParaRPr kumimoji="1" lang="ja-JP" altLang="en-US" dirty="0"/>
          </a:p>
        </p:txBody>
      </p:sp>
      <p:sp>
        <p:nvSpPr>
          <p:cNvPr id="8" name="テキスト ボックス 7"/>
          <p:cNvSpPr txBox="1"/>
          <p:nvPr/>
        </p:nvSpPr>
        <p:spPr>
          <a:xfrm>
            <a:off x="3571076" y="3587175"/>
            <a:ext cx="1228221" cy="1200329"/>
          </a:xfrm>
          <a:prstGeom prst="rect">
            <a:avLst/>
          </a:prstGeom>
          <a:noFill/>
        </p:spPr>
        <p:txBody>
          <a:bodyPr wrap="none" rtlCol="0">
            <a:spAutoFit/>
          </a:bodyPr>
          <a:lstStyle/>
          <a:p>
            <a:r>
              <a:rPr lang="en-US" altLang="ja-JP" sz="2400" dirty="0">
                <a:solidFill>
                  <a:srgbClr val="FFFF00"/>
                </a:solidFill>
                <a:latin typeface="Arial Black" panose="020B0A04020102020204" pitchFamily="34" charset="0"/>
                <a:ea typeface="メイリオ" panose="020B0604030504040204" pitchFamily="50" charset="-128"/>
              </a:rPr>
              <a:t>SSM</a:t>
            </a:r>
          </a:p>
          <a:p>
            <a:r>
              <a:rPr lang="en-US" altLang="ja-JP" sz="2400" dirty="0">
                <a:solidFill>
                  <a:srgbClr val="FFFF00"/>
                </a:solidFill>
                <a:latin typeface="Arial Black" panose="020B0A04020102020204" pitchFamily="34" charset="0"/>
                <a:ea typeface="メイリオ" panose="020B0604030504040204" pitchFamily="50" charset="-128"/>
              </a:rPr>
              <a:t>   +</a:t>
            </a:r>
          </a:p>
          <a:p>
            <a:r>
              <a:rPr lang="en-US" altLang="ja-JP" sz="2400" dirty="0">
                <a:solidFill>
                  <a:srgbClr val="FFFF00"/>
                </a:solidFill>
                <a:latin typeface="Arial Black" panose="020B0A04020102020204" pitchFamily="34" charset="0"/>
                <a:ea typeface="メイリオ" panose="020B0604030504040204" pitchFamily="50" charset="-128"/>
              </a:rPr>
              <a:t>N2SID</a:t>
            </a:r>
            <a:endParaRPr lang="ja-JP" altLang="en-US" sz="2400" dirty="0">
              <a:solidFill>
                <a:srgbClr val="FFFF00"/>
              </a:solidFill>
              <a:latin typeface="Arial Black" panose="020B0A04020102020204" pitchFamily="34" charset="0"/>
              <a:ea typeface="メイリオ" panose="020B0604030504040204" pitchFamily="50" charset="-128"/>
            </a:endParaRPr>
          </a:p>
        </p:txBody>
      </p:sp>
      <p:sp>
        <p:nvSpPr>
          <p:cNvPr id="10" name="テキスト ボックス 9"/>
          <p:cNvSpPr txBox="1"/>
          <p:nvPr/>
        </p:nvSpPr>
        <p:spPr>
          <a:xfrm>
            <a:off x="3119004" y="2265249"/>
            <a:ext cx="2185214" cy="600164"/>
          </a:xfrm>
          <a:prstGeom prst="rect">
            <a:avLst/>
          </a:prstGeom>
          <a:noFill/>
        </p:spPr>
        <p:txBody>
          <a:bodyPr wrap="none" rtlCol="0">
            <a:spAutoFit/>
          </a:bodyPr>
          <a:lstStyle/>
          <a:p>
            <a:r>
              <a:rPr lang="en-US" altLang="ja-JP" dirty="0"/>
              <a:t>Polynomial function</a:t>
            </a:r>
          </a:p>
          <a:p>
            <a:r>
              <a:rPr kumimoji="1" lang="en-US" altLang="ja-JP" sz="1500" dirty="0"/>
              <a:t>[Mukai 2015]</a:t>
            </a:r>
            <a:endParaRPr kumimoji="1" lang="ja-JP" altLang="en-US" sz="1500" dirty="0"/>
          </a:p>
        </p:txBody>
      </p:sp>
    </p:spTree>
    <p:extLst>
      <p:ext uri="{BB962C8B-B14F-4D97-AF65-F5344CB8AC3E}">
        <p14:creationId xmlns:p14="http://schemas.microsoft.com/office/powerpoint/2010/main" val="38685547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p:cNvSpPr>
            <a:spLocks noGrp="1"/>
          </p:cNvSpPr>
          <p:nvPr>
            <p:ph type="body" idx="1"/>
          </p:nvPr>
        </p:nvSpPr>
        <p:spPr/>
        <p:txBody>
          <a:bodyPr>
            <a:normAutofit/>
          </a:bodyPr>
          <a:lstStyle/>
          <a:p>
            <a:r>
              <a:rPr lang="en-US" altLang="ja-JP" sz="3000" b="1" dirty="0" smtClean="0"/>
              <a:t>Experimental Results</a:t>
            </a:r>
            <a:endParaRPr kumimoji="1" lang="ja-JP" altLang="en-US" sz="3000" b="1" dirty="0"/>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18</a:t>
            </a:fld>
            <a:endParaRPr kumimoji="1" lang="ja-JP" altLang="en-US" dirty="0"/>
          </a:p>
        </p:txBody>
      </p:sp>
      <p:sp>
        <p:nvSpPr>
          <p:cNvPr id="2" name="タイトル 1"/>
          <p:cNvSpPr>
            <a:spLocks noGrp="1"/>
          </p:cNvSpPr>
          <p:nvPr>
            <p:ph type="title"/>
          </p:nvPr>
        </p:nvSpPr>
        <p:spPr/>
        <p:txBody>
          <a:bodyPr/>
          <a:lstStyle/>
          <a:p>
            <a:endParaRPr kumimoji="1" lang="ja-JP" altLang="en-US" dirty="0"/>
          </a:p>
        </p:txBody>
      </p:sp>
    </p:spTree>
    <p:extLst>
      <p:ext uri="{BB962C8B-B14F-4D97-AF65-F5344CB8AC3E}">
        <p14:creationId xmlns:p14="http://schemas.microsoft.com/office/powerpoint/2010/main" val="2814373218"/>
      </p:ext>
    </p:extLst>
  </p:cSld>
  <p:clrMapOvr>
    <a:masterClrMapping/>
  </p:clrMapOvr>
  <p:transition spd="slow">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Monster’s Leg Model</a:t>
            </a:r>
            <a:endParaRPr kumimoji="1" lang="ja-JP" altLang="en-US" sz="4000" dirty="0"/>
          </a:p>
        </p:txBody>
      </p:sp>
      <p:sp>
        <p:nvSpPr>
          <p:cNvPr id="6" name="コンテンツ プレースホルダー 5"/>
          <p:cNvSpPr>
            <a:spLocks noGrp="1"/>
          </p:cNvSpPr>
          <p:nvPr>
            <p:ph idx="1"/>
          </p:nvPr>
        </p:nvSpPr>
        <p:spPr>
          <a:xfrm>
            <a:off x="457200" y="1200150"/>
            <a:ext cx="4569326" cy="3394075"/>
          </a:xfrm>
        </p:spPr>
        <p:txBody>
          <a:bodyPr>
            <a:normAutofit fontScale="85000" lnSpcReduction="20000"/>
          </a:bodyPr>
          <a:lstStyle/>
          <a:p>
            <a:r>
              <a:rPr lang="en-US" altLang="ja-JP" dirty="0" smtClean="0"/>
              <a:t>Maya muscle</a:t>
            </a:r>
          </a:p>
          <a:p>
            <a:pPr lvl="3"/>
            <a:endParaRPr lang="en-US" altLang="ja-JP" dirty="0" smtClean="0"/>
          </a:p>
          <a:p>
            <a:r>
              <a:rPr lang="en-US" altLang="ja-JP" dirty="0" smtClean="0"/>
              <a:t>Height			 = 200 cm</a:t>
            </a:r>
          </a:p>
          <a:p>
            <a:r>
              <a:rPr lang="en-US" altLang="ja-JP" dirty="0"/>
              <a:t># of </a:t>
            </a:r>
            <a:r>
              <a:rPr lang="en-US" altLang="ja-JP" dirty="0" smtClean="0"/>
              <a:t>vertices	 = </a:t>
            </a:r>
            <a:r>
              <a:rPr lang="en-US" altLang="ja-JP" dirty="0"/>
              <a:t>663</a:t>
            </a:r>
          </a:p>
          <a:p>
            <a:r>
              <a:rPr lang="en-US" altLang="ja-JP" dirty="0"/>
              <a:t># of </a:t>
            </a:r>
            <a:r>
              <a:rPr lang="en-US" altLang="ja-JP" dirty="0" smtClean="0"/>
              <a:t>muscles	 =</a:t>
            </a:r>
            <a:r>
              <a:rPr lang="ja-JP" altLang="en-US" dirty="0" smtClean="0"/>
              <a:t> </a:t>
            </a:r>
            <a:r>
              <a:rPr lang="en-US" altLang="ja-JP" dirty="0"/>
              <a:t>11</a:t>
            </a:r>
          </a:p>
          <a:p>
            <a:r>
              <a:rPr lang="en-US" altLang="ja-JP" dirty="0" smtClean="0"/>
              <a:t>Joint DOF	 = </a:t>
            </a:r>
            <a:r>
              <a:rPr lang="en-US" altLang="ja-JP" dirty="0"/>
              <a:t>5</a:t>
            </a:r>
          </a:p>
          <a:p>
            <a:pPr lvl="3"/>
            <a:endParaRPr lang="en-US" altLang="ja-JP" dirty="0"/>
          </a:p>
          <a:p>
            <a:r>
              <a:rPr lang="en-US" altLang="ja-JP" dirty="0" smtClean="0"/>
              <a:t>Training sequence of 4,000 frames</a:t>
            </a:r>
            <a:endParaRPr lang="en-US" altLang="ja-JP" dirty="0"/>
          </a:p>
          <a:p>
            <a:pPr lvl="1"/>
            <a:endParaRPr lang="ja-JP" altLang="en-US" dirty="0"/>
          </a:p>
          <a:p>
            <a:endParaRPr kumimoji="1" lang="ja-JP" altLang="en-US" dirty="0"/>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19</a:t>
            </a:fld>
            <a:endParaRPr kumimoji="1" lang="ja-JP" altLang="en-US" dirty="0"/>
          </a:p>
        </p:txBody>
      </p:sp>
      <p:pic>
        <p:nvPicPr>
          <p:cNvPr id="7" name="DragonLegMuscle">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4766765" y="1421187"/>
            <a:ext cx="4118400" cy="2952000"/>
          </a:xfrm>
          <a:prstGeom prst="rect">
            <a:avLst/>
          </a:prstGeom>
        </p:spPr>
      </p:pic>
    </p:spTree>
    <p:extLst>
      <p:ext uri="{BB962C8B-B14F-4D97-AF65-F5344CB8AC3E}">
        <p14:creationId xmlns:p14="http://schemas.microsoft.com/office/powerpoint/2010/main" val="749458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4000" dirty="0" smtClean="0"/>
              <a:t>Motivation</a:t>
            </a:r>
            <a:endParaRPr kumimoji="1" lang="ja-JP" altLang="en-US" sz="4000" dirty="0"/>
          </a:p>
        </p:txBody>
      </p:sp>
      <p:sp>
        <p:nvSpPr>
          <p:cNvPr id="5" name="スライド番号プレースホルダー 4"/>
          <p:cNvSpPr>
            <a:spLocks noGrp="1"/>
          </p:cNvSpPr>
          <p:nvPr>
            <p:ph type="sldNum" sz="quarter" idx="12"/>
          </p:nvPr>
        </p:nvSpPr>
        <p:spPr>
          <a:xfrm>
            <a:off x="6574970" y="4785996"/>
            <a:ext cx="2133600" cy="273844"/>
          </a:xfrm>
        </p:spPr>
        <p:txBody>
          <a:bodyPr/>
          <a:lstStyle/>
          <a:p>
            <a:fld id="{D2D8002D-B5B0-4BAC-B1F6-782DDCCE6D9C}" type="slidenum">
              <a:rPr kumimoji="1" lang="ja-JP" altLang="en-US" smtClean="0"/>
              <a:t>2</a:t>
            </a:fld>
            <a:endParaRPr kumimoji="1" lang="ja-JP" altLang="en-US" dirty="0"/>
          </a:p>
        </p:txBody>
      </p:sp>
      <p:pic>
        <p:nvPicPr>
          <p:cNvPr id="4" name="DragonLegMuscle">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5"/>
          <a:stretch>
            <a:fillRect/>
          </a:stretch>
        </p:blipFill>
        <p:spPr>
          <a:xfrm>
            <a:off x="1962642" y="1054611"/>
            <a:ext cx="5218716" cy="3740400"/>
          </a:xfrm>
        </p:spPr>
      </p:pic>
    </p:spTree>
    <p:extLst>
      <p:ext uri="{BB962C8B-B14F-4D97-AF65-F5344CB8AC3E}">
        <p14:creationId xmlns:p14="http://schemas.microsoft.com/office/powerpoint/2010/main" val="2266341956"/>
      </p:ext>
    </p:extLst>
  </p:cSld>
  <p:clrMapOvr>
    <a:masterClrMapping/>
  </p:clrMapOvr>
  <p:transition spd="slow">
    <p:fade thruBlk="1"/>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Sampling of Training Data</a:t>
            </a:r>
            <a:endParaRPr kumimoji="1" lang="ja-JP" altLang="en-US" sz="4000" dirty="0"/>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20</a:t>
            </a:fld>
            <a:endParaRPr kumimoji="1" lang="ja-JP" altLang="en-US" dirty="0"/>
          </a:p>
        </p:txBody>
      </p:sp>
      <p:sp>
        <p:nvSpPr>
          <p:cNvPr id="9" name="テキスト ボックス 8"/>
          <p:cNvSpPr txBox="1"/>
          <p:nvPr/>
        </p:nvSpPr>
        <p:spPr>
          <a:xfrm>
            <a:off x="1544693" y="4230873"/>
            <a:ext cx="2367956" cy="400110"/>
          </a:xfrm>
          <a:prstGeom prst="rect">
            <a:avLst/>
          </a:prstGeom>
          <a:noFill/>
        </p:spPr>
        <p:txBody>
          <a:bodyPr wrap="none" rtlCol="0">
            <a:spAutoFit/>
          </a:bodyPr>
          <a:lstStyle/>
          <a:p>
            <a:r>
              <a:rPr lang="en-US" altLang="ja-JP" sz="2000" dirty="0"/>
              <a:t>Spline </a:t>
            </a:r>
            <a:r>
              <a:rPr lang="en-US" altLang="ja-JP" sz="2000" dirty="0" smtClean="0"/>
              <a:t>interpolation</a:t>
            </a:r>
            <a:endParaRPr lang="ja-JP" altLang="en-US" sz="2000" dirty="0"/>
          </a:p>
        </p:txBody>
      </p:sp>
      <p:sp>
        <p:nvSpPr>
          <p:cNvPr id="10" name="テキスト ボックス 9"/>
          <p:cNvSpPr txBox="1"/>
          <p:nvPr/>
        </p:nvSpPr>
        <p:spPr>
          <a:xfrm>
            <a:off x="4905393" y="4229122"/>
            <a:ext cx="2451312" cy="400110"/>
          </a:xfrm>
          <a:prstGeom prst="rect">
            <a:avLst/>
          </a:prstGeom>
          <a:noFill/>
        </p:spPr>
        <p:txBody>
          <a:bodyPr wrap="none" rtlCol="0">
            <a:spAutoFit/>
          </a:bodyPr>
          <a:lstStyle/>
          <a:p>
            <a:r>
              <a:rPr lang="en-US" altLang="ja-JP" sz="2000" dirty="0"/>
              <a:t>Freeze </a:t>
            </a:r>
            <a:r>
              <a:rPr lang="en-US" altLang="ja-JP" sz="2000" dirty="0" smtClean="0"/>
              <a:t>interpolation</a:t>
            </a:r>
            <a:endParaRPr lang="ja-JP" altLang="en-US" sz="2000" dirty="0"/>
          </a:p>
        </p:txBody>
      </p:sp>
      <p:pic>
        <p:nvPicPr>
          <p:cNvPr id="4" name="SamplingSpline">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7"/>
          <a:stretch>
            <a:fillRect/>
          </a:stretch>
        </p:blipFill>
        <p:spPr>
          <a:xfrm>
            <a:off x="1384071" y="1296750"/>
            <a:ext cx="2689200" cy="2932372"/>
          </a:xfrm>
          <a:prstGeom prst="rect">
            <a:avLst/>
          </a:prstGeom>
        </p:spPr>
      </p:pic>
      <p:pic>
        <p:nvPicPr>
          <p:cNvPr id="5" name="SamplingFreeze">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8"/>
          <a:stretch>
            <a:fillRect/>
          </a:stretch>
        </p:blipFill>
        <p:spPr>
          <a:xfrm>
            <a:off x="4786449" y="1298501"/>
            <a:ext cx="2689200" cy="2932372"/>
          </a:xfrm>
          <a:prstGeom prst="rect">
            <a:avLst/>
          </a:prstGeom>
        </p:spPr>
      </p:pic>
    </p:spTree>
    <p:extLst>
      <p:ext uri="{BB962C8B-B14F-4D97-AF65-F5344CB8AC3E}">
        <p14:creationId xmlns:p14="http://schemas.microsoft.com/office/powerpoint/2010/main" val="2783843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500" dirty="0" smtClean="0"/>
              <a:t>Runtime Rig with</a:t>
            </a:r>
            <a:r>
              <a:rPr kumimoji="1" lang="en-US" altLang="ja-JP" sz="3500" dirty="0" smtClean="0"/>
              <a:t> Four Helper Bones</a:t>
            </a:r>
            <a:endParaRPr kumimoji="1" lang="ja-JP" altLang="en-US" sz="3500" dirty="0"/>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21</a:t>
            </a:fld>
            <a:endParaRPr kumimoji="1" lang="ja-JP" altLang="en-US" dirty="0"/>
          </a:p>
        </p:txBody>
      </p:sp>
      <p:pic>
        <p:nvPicPr>
          <p:cNvPr id="5" name="DragonLeg0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2145970" y="1160444"/>
            <a:ext cx="4852059" cy="3510000"/>
          </a:xfrm>
          <a:prstGeom prst="rect">
            <a:avLst/>
          </a:prstGeom>
        </p:spPr>
      </p:pic>
    </p:spTree>
    <p:extLst>
      <p:ext uri="{BB962C8B-B14F-4D97-AF65-F5344CB8AC3E}">
        <p14:creationId xmlns:p14="http://schemas.microsoft.com/office/powerpoint/2010/main" val="30300280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Performance Evaluation</a:t>
            </a:r>
            <a:endParaRPr kumimoji="1" lang="ja-JP" altLang="en-US" sz="4000" dirty="0"/>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22</a:t>
            </a:fld>
            <a:endParaRPr kumimoji="1" lang="ja-JP" altLang="en-US" dirty="0"/>
          </a:p>
        </p:txBody>
      </p:sp>
      <mc:AlternateContent xmlns:mc="http://schemas.openxmlformats.org/markup-compatibility/2006" xmlns:a14="http://schemas.microsoft.com/office/drawing/2010/main">
        <mc:Choice Requires="a14">
          <p:graphicFrame>
            <p:nvGraphicFramePr>
              <p:cNvPr id="5" name="表 4"/>
              <p:cNvGraphicFramePr>
                <a:graphicFrameLocks noGrp="1"/>
              </p:cNvGraphicFramePr>
              <p:nvPr>
                <p:extLst>
                  <p:ext uri="{D42A27DB-BD31-4B8C-83A1-F6EECF244321}">
                    <p14:modId xmlns:p14="http://schemas.microsoft.com/office/powerpoint/2010/main" val="318484734"/>
                  </p:ext>
                </p:extLst>
              </p:nvPr>
            </p:nvGraphicFramePr>
            <p:xfrm>
              <a:off x="1207500" y="999134"/>
              <a:ext cx="6664818" cy="3427534"/>
            </p:xfrm>
            <a:graphic>
              <a:graphicData uri="http://schemas.openxmlformats.org/drawingml/2006/table">
                <a:tbl>
                  <a:tblPr firstRow="1" bandRow="1">
                    <a:tableStyleId>{5C22544A-7EE6-4342-B048-85BDC9FD1C3A}</a:tableStyleId>
                  </a:tblPr>
                  <a:tblGrid>
                    <a:gridCol w="1983817"/>
                    <a:gridCol w="834258"/>
                    <a:gridCol w="1657633"/>
                    <a:gridCol w="1008262"/>
                    <a:gridCol w="1180848"/>
                  </a:tblGrid>
                  <a:tr h="635576">
                    <a:tc>
                      <a:txBody>
                        <a:bodyPr/>
                        <a:lstStyle/>
                        <a:p>
                          <a:r>
                            <a:rPr kumimoji="1" lang="en-US" altLang="ja-JP" sz="1600" dirty="0" smtClean="0"/>
                            <a:t>Method</a:t>
                          </a:r>
                          <a:endParaRPr kumimoji="1" lang="ja-JP" altLang="en-US" sz="1600" dirty="0"/>
                        </a:p>
                      </a:txBody>
                      <a:tcPr marL="68580" marR="68580" marT="34290" marB="34290" anchor="ctr" anchorCtr="1">
                        <a:solidFill>
                          <a:schemeClr val="bg1">
                            <a:lumMod val="85000"/>
                            <a:lumOff val="15000"/>
                          </a:schemeClr>
                        </a:solidFill>
                      </a:tcPr>
                    </a:tc>
                    <a:tc>
                      <a:txBody>
                        <a:bodyPr/>
                        <a:lstStyle/>
                        <a:p>
                          <a:pPr algn="ctr"/>
                          <a:r>
                            <a:rPr kumimoji="1" lang="en-US" altLang="ja-JP" sz="1600" dirty="0" smtClean="0"/>
                            <a:t>RMSE</a:t>
                          </a:r>
                        </a:p>
                        <a:p>
                          <a:pPr algn="ctr"/>
                          <a:r>
                            <a:rPr kumimoji="1" lang="en-US" altLang="ja-JP" sz="1600" dirty="0" smtClean="0"/>
                            <a:t>(cm)</a:t>
                          </a:r>
                          <a:endParaRPr kumimoji="1" lang="ja-JP" altLang="en-US" sz="1600" dirty="0"/>
                        </a:p>
                      </a:txBody>
                      <a:tcPr marL="68580" marR="68580" marT="34290" marB="34290" anchor="ctr" anchorCtr="1">
                        <a:solidFill>
                          <a:schemeClr val="bg1">
                            <a:lumMod val="85000"/>
                            <a:lumOff val="15000"/>
                          </a:schemeClr>
                        </a:solidFill>
                      </a:tcPr>
                    </a:tc>
                    <a:tc>
                      <a:txBody>
                        <a:bodyPr/>
                        <a:lstStyle/>
                        <a:p>
                          <a:pPr algn="ctr"/>
                          <a:r>
                            <a:rPr kumimoji="1" lang="en-US" altLang="ja-JP" sz="1600" dirty="0" smtClean="0"/>
                            <a:t>Execution</a:t>
                          </a:r>
                          <a:r>
                            <a:rPr kumimoji="1" lang="en-US" altLang="ja-JP" sz="1600" baseline="0" dirty="0" smtClean="0"/>
                            <a:t> time</a:t>
                          </a:r>
                          <a:endParaRPr kumimoji="1" lang="en-US" altLang="ja-JP" sz="1600" dirty="0" smtClean="0"/>
                        </a:p>
                        <a:p>
                          <a:pPr algn="ctr"/>
                          <a:r>
                            <a:rPr kumimoji="1" lang="en-US" altLang="ja-JP" sz="1600" dirty="0" smtClean="0"/>
                            <a:t>(μs/frame)</a:t>
                          </a:r>
                          <a:endParaRPr kumimoji="1" lang="ja-JP" altLang="en-US" sz="1600" dirty="0"/>
                        </a:p>
                      </a:txBody>
                      <a:tcPr marL="68580" marR="68580" marT="34290" marB="34290" anchor="ctr" anchorCtr="1">
                        <a:solidFill>
                          <a:schemeClr val="bg1">
                            <a:lumMod val="85000"/>
                            <a:lumOff val="15000"/>
                          </a:schemeClr>
                        </a:solidFill>
                      </a:tcPr>
                    </a:tc>
                    <a:tc>
                      <a:txBody>
                        <a:bodyPr/>
                        <a:lstStyle/>
                        <a:p>
                          <a:pPr algn="l"/>
                          <a:r>
                            <a:rPr kumimoji="1" lang="en-US" altLang="ja-JP" sz="1600" dirty="0" smtClean="0"/>
                            <a:t>avg. dim(z)</a:t>
                          </a:r>
                          <a:endParaRPr kumimoji="1" lang="ja-JP" altLang="en-US" sz="1600" dirty="0"/>
                        </a:p>
                      </a:txBody>
                      <a:tcPr marL="68580" marR="68580" marT="34290" marB="34290" anchor="ctr" anchorCtr="1">
                        <a:solidFill>
                          <a:schemeClr val="bg1">
                            <a:lumMod val="85000"/>
                            <a:lumOff val="15000"/>
                          </a:schemeClr>
                        </a:solidFill>
                      </a:tcPr>
                    </a:tc>
                    <a:tc>
                      <a:txBody>
                        <a:bodyPr/>
                        <a:lstStyle/>
                        <a:p>
                          <a:pPr algn="ctr"/>
                          <a:r>
                            <a:rPr kumimoji="1" lang="en-US" altLang="ja-JP" sz="1600" dirty="0" smtClean="0"/>
                            <a:t>Data</a:t>
                          </a:r>
                          <a:r>
                            <a:rPr kumimoji="1" lang="en-US" altLang="ja-JP" sz="1600" baseline="0" dirty="0" smtClean="0"/>
                            <a:t> size</a:t>
                          </a:r>
                        </a:p>
                        <a:p>
                          <a:pPr algn="ctr"/>
                          <a:r>
                            <a:rPr kumimoji="1" lang="en-US" altLang="ja-JP" sz="1600" baseline="0" dirty="0" smtClean="0"/>
                            <a:t>(kB)</a:t>
                          </a:r>
                          <a:endParaRPr kumimoji="1" lang="ja-JP" altLang="en-US" sz="1600" dirty="0"/>
                        </a:p>
                      </a:txBody>
                      <a:tcPr marL="68580" marR="68580" marT="34290" marB="34290" anchor="ctr" anchorCtr="1">
                        <a:solidFill>
                          <a:schemeClr val="bg1">
                            <a:lumMod val="85000"/>
                            <a:lumOff val="15000"/>
                          </a:schemeClr>
                        </a:solidFill>
                      </a:tcPr>
                    </a:tc>
                  </a:tr>
                  <a:tr h="753925">
                    <a:tc>
                      <a:txBody>
                        <a:bodyPr/>
                        <a:lstStyle/>
                        <a:p>
                          <a:pPr algn="l"/>
                          <a:r>
                            <a:rPr kumimoji="1" lang="en-US" altLang="ja-JP" sz="2000" dirty="0" smtClean="0">
                              <a:solidFill>
                                <a:schemeClr val="tx1"/>
                              </a:solidFill>
                            </a:rPr>
                            <a:t>  </a:t>
                          </a:r>
                          <a:r>
                            <a:rPr kumimoji="1" lang="en-US" altLang="ja-JP" sz="2000" dirty="0" smtClean="0">
                              <a:solidFill>
                                <a:srgbClr val="99FFCC"/>
                              </a:solidFill>
                            </a:rPr>
                            <a:t>N</a:t>
                          </a:r>
                          <a:r>
                            <a:rPr kumimoji="1" lang="en-US" altLang="ja-JP" sz="2000" b="1" dirty="0" smtClean="0">
                              <a:solidFill>
                                <a:srgbClr val="99FFCC"/>
                              </a:solidFill>
                            </a:rPr>
                            <a:t>4</a:t>
                          </a:r>
                          <a:r>
                            <a:rPr kumimoji="1" lang="en-US" altLang="ja-JP" sz="2000" dirty="0" smtClean="0">
                              <a:solidFill>
                                <a:srgbClr val="99FFCC"/>
                              </a:solidFill>
                            </a:rPr>
                            <a:t>SID</a:t>
                          </a:r>
                        </a:p>
                        <a:p>
                          <a:pPr algn="r"/>
                          <a:r>
                            <a:rPr kumimoji="1" lang="en-US" altLang="ja-JP" sz="2000" dirty="0" smtClean="0">
                              <a:solidFill>
                                <a:srgbClr val="99FFCC"/>
                              </a:solidFill>
                            </a:rPr>
                            <a:t>  (w/o NNO)</a:t>
                          </a:r>
                          <a:endParaRPr kumimoji="1" lang="ja-JP" altLang="en-US" sz="2000" dirty="0">
                            <a:solidFill>
                              <a:srgbClr val="99FFCC"/>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rgbClr val="99FFCC"/>
                              </a:solidFill>
                            </a:rPr>
                            <a:t>3.07</a:t>
                          </a:r>
                          <a:endParaRPr kumimoji="1" lang="ja-JP" altLang="en-US" sz="2000" dirty="0">
                            <a:solidFill>
                              <a:srgbClr val="99FFCC"/>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rgbClr val="99FFCC"/>
                              </a:solidFill>
                            </a:rPr>
                            <a:t>22.5</a:t>
                          </a:r>
                          <a:endParaRPr kumimoji="1" lang="ja-JP" altLang="en-US" sz="2000" dirty="0">
                            <a:solidFill>
                              <a:srgbClr val="99FFCC"/>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rgbClr val="99FFCC"/>
                              </a:solidFill>
                            </a:rPr>
                            <a:t>9.17</a:t>
                          </a:r>
                          <a:endParaRPr kumimoji="1" lang="ja-JP" altLang="en-US" sz="2000" dirty="0">
                            <a:solidFill>
                              <a:srgbClr val="99FFCC"/>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rgbClr val="99FFCC"/>
                              </a:solidFill>
                            </a:rPr>
                            <a:t>51.0</a:t>
                          </a:r>
                          <a:endParaRPr kumimoji="1" lang="ja-JP" altLang="en-US" sz="2000" dirty="0">
                            <a:solidFill>
                              <a:srgbClr val="99FFCC"/>
                            </a:solidFill>
                          </a:endParaRPr>
                        </a:p>
                      </a:txBody>
                      <a:tcPr marL="68580" marR="68580" marT="34290" marB="34290" anchor="ctr" anchorCtr="1">
                        <a:solidFill>
                          <a:schemeClr val="bg1">
                            <a:lumMod val="85000"/>
                            <a:lumOff val="15000"/>
                          </a:schemeClr>
                        </a:solidFill>
                      </a:tcPr>
                    </a:tc>
                  </a:tr>
                  <a:tr h="638869">
                    <a:tc>
                      <a:txBody>
                        <a:bodyPr/>
                        <a:lstStyle/>
                        <a:p>
                          <a:r>
                            <a:rPr kumimoji="1" lang="en-US" altLang="ja-JP" sz="2000" dirty="0" smtClean="0">
                              <a:solidFill>
                                <a:schemeClr val="tx1"/>
                              </a:solidFill>
                            </a:rPr>
                            <a:t>N2SID</a:t>
                          </a:r>
                        </a:p>
                        <a:p>
                          <a:pPr/>
                          <a14:m>
                            <m:oMathPara xmlns:m="http://schemas.openxmlformats.org/officeDocument/2006/math">
                              <m:oMathParaPr>
                                <m:jc m:val="centerGroup"/>
                              </m:oMathParaPr>
                              <m:oMath xmlns:m="http://schemas.openxmlformats.org/officeDocument/2006/math">
                                <m:r>
                                  <a:rPr kumimoji="1" lang="ja-JP" altLang="en-US" sz="2000" i="1" smtClean="0">
                                    <a:solidFill>
                                      <a:schemeClr val="tx1"/>
                                    </a:solidFill>
                                    <a:latin typeface="Cambria Math" panose="02040503050406030204" pitchFamily="18" charset="0"/>
                                  </a:rPr>
                                  <m:t>𝛽</m:t>
                                </m:r>
                                <m:r>
                                  <a:rPr kumimoji="1" lang="en-US" altLang="ja-JP" sz="2000" b="0" i="1" smtClean="0">
                                    <a:solidFill>
                                      <a:schemeClr val="tx1"/>
                                    </a:solidFill>
                                    <a:latin typeface="Cambria Math" panose="02040503050406030204" pitchFamily="18" charset="0"/>
                                  </a:rPr>
                                  <m:t>=</m:t>
                                </m:r>
                                <m:sSup>
                                  <m:sSupPr>
                                    <m:ctrlPr>
                                      <a:rPr kumimoji="1" lang="en-US" altLang="ja-JP" sz="2000" b="0" i="1" smtClean="0">
                                        <a:solidFill>
                                          <a:schemeClr val="tx1"/>
                                        </a:solidFill>
                                        <a:latin typeface="Cambria Math" panose="02040503050406030204" pitchFamily="18" charset="0"/>
                                      </a:rPr>
                                    </m:ctrlPr>
                                  </m:sSupPr>
                                  <m:e>
                                    <m:r>
                                      <a:rPr kumimoji="1" lang="en-US" altLang="ja-JP" sz="2000" b="0" i="1" smtClean="0">
                                        <a:solidFill>
                                          <a:schemeClr val="tx1"/>
                                        </a:solidFill>
                                        <a:latin typeface="Cambria Math" panose="02040503050406030204" pitchFamily="18" charset="0"/>
                                      </a:rPr>
                                      <m:t>10</m:t>
                                    </m:r>
                                  </m:e>
                                  <m:sup>
                                    <m:r>
                                      <a:rPr kumimoji="1" lang="en-US" altLang="ja-JP" sz="2000" b="0" i="1" smtClean="0">
                                        <a:solidFill>
                                          <a:schemeClr val="tx1"/>
                                        </a:solidFill>
                                        <a:latin typeface="Cambria Math" panose="02040503050406030204" pitchFamily="18" charset="0"/>
                                      </a:rPr>
                                      <m:t>5</m:t>
                                    </m:r>
                                  </m:sup>
                                </m:sSup>
                              </m:oMath>
                            </m:oMathPara>
                          </a14:m>
                          <a:endParaRPr kumimoji="1" lang="ja-JP" altLang="en-US" sz="2000" dirty="0">
                            <a:solidFill>
                              <a:schemeClr val="tx1"/>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chemeClr val="tx1"/>
                              </a:solidFill>
                            </a:rPr>
                            <a:t>2.50</a:t>
                          </a:r>
                          <a:endParaRPr kumimoji="1" lang="ja-JP" altLang="en-US" sz="2000" dirty="0">
                            <a:solidFill>
                              <a:schemeClr val="tx1"/>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chemeClr val="tx1"/>
                              </a:solidFill>
                            </a:rPr>
                            <a:t>19.3</a:t>
                          </a:r>
                          <a:endParaRPr kumimoji="1" lang="ja-JP" altLang="en-US" sz="2000" dirty="0">
                            <a:solidFill>
                              <a:schemeClr val="tx1"/>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chemeClr val="tx1"/>
                              </a:solidFill>
                            </a:rPr>
                            <a:t>3.21</a:t>
                          </a:r>
                          <a:endParaRPr kumimoji="1" lang="ja-JP" altLang="en-US" sz="2000" dirty="0">
                            <a:solidFill>
                              <a:schemeClr val="tx1"/>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chemeClr val="tx1"/>
                              </a:solidFill>
                            </a:rPr>
                            <a:t> 7.3</a:t>
                          </a:r>
                          <a:endParaRPr kumimoji="1" lang="ja-JP" altLang="en-US" sz="2000" dirty="0">
                            <a:solidFill>
                              <a:schemeClr val="tx1"/>
                            </a:solidFill>
                          </a:endParaRPr>
                        </a:p>
                      </a:txBody>
                      <a:tcPr marL="68580" marR="68580" marT="34290" marB="34290" anchor="ctr" anchorCtr="1">
                        <a:solidFill>
                          <a:schemeClr val="bg1">
                            <a:lumMod val="85000"/>
                            <a:lumOff val="15000"/>
                          </a:schemeClr>
                        </a:solidFill>
                      </a:tcPr>
                    </a:tc>
                  </a:tr>
                  <a:tr h="596065">
                    <a:tc>
                      <a:txBody>
                        <a:bodyPr/>
                        <a:lstStyle/>
                        <a:p>
                          <a:r>
                            <a:rPr kumimoji="1" lang="en-US" altLang="ja-JP" sz="2000" dirty="0" smtClean="0">
                              <a:solidFill>
                                <a:schemeClr val="accent2">
                                  <a:lumMod val="40000"/>
                                  <a:lumOff val="60000"/>
                                </a:schemeClr>
                              </a:solidFill>
                            </a:rPr>
                            <a:t>N2SID</a:t>
                          </a:r>
                        </a:p>
                        <a:p>
                          <a:pPr/>
                          <a14:m>
                            <m:oMathPara xmlns:m="http://schemas.openxmlformats.org/officeDocument/2006/math">
                              <m:oMathParaPr>
                                <m:jc m:val="centerGroup"/>
                              </m:oMathParaPr>
                              <m:oMath xmlns:m="http://schemas.openxmlformats.org/officeDocument/2006/math">
                                <m:r>
                                  <a:rPr kumimoji="1" lang="ja-JP" altLang="en-US" sz="2000" i="1" smtClean="0">
                                    <a:solidFill>
                                      <a:schemeClr val="accent2">
                                        <a:lumMod val="40000"/>
                                        <a:lumOff val="60000"/>
                                      </a:schemeClr>
                                    </a:solidFill>
                                    <a:latin typeface="Cambria Math" panose="02040503050406030204" pitchFamily="18" charset="0"/>
                                  </a:rPr>
                                  <m:t>𝛽</m:t>
                                </m:r>
                                <m:r>
                                  <a:rPr kumimoji="1" lang="en-US" altLang="ja-JP" sz="2000" b="0" i="1" smtClean="0">
                                    <a:solidFill>
                                      <a:schemeClr val="accent2">
                                        <a:lumMod val="40000"/>
                                        <a:lumOff val="60000"/>
                                      </a:schemeClr>
                                    </a:solidFill>
                                    <a:latin typeface="Cambria Math" panose="02040503050406030204" pitchFamily="18" charset="0"/>
                                  </a:rPr>
                                  <m:t>=</m:t>
                                </m:r>
                                <m:sSup>
                                  <m:sSupPr>
                                    <m:ctrlPr>
                                      <a:rPr kumimoji="1" lang="en-US" altLang="ja-JP" sz="2000" b="0" i="1" smtClean="0">
                                        <a:solidFill>
                                          <a:schemeClr val="accent2">
                                            <a:lumMod val="40000"/>
                                            <a:lumOff val="60000"/>
                                          </a:schemeClr>
                                        </a:solidFill>
                                        <a:latin typeface="Cambria Math" panose="02040503050406030204" pitchFamily="18" charset="0"/>
                                      </a:rPr>
                                    </m:ctrlPr>
                                  </m:sSupPr>
                                  <m:e>
                                    <m:r>
                                      <a:rPr kumimoji="1" lang="en-US" altLang="ja-JP" sz="2000" b="0" i="1" smtClean="0">
                                        <a:solidFill>
                                          <a:schemeClr val="accent2">
                                            <a:lumMod val="40000"/>
                                            <a:lumOff val="60000"/>
                                          </a:schemeClr>
                                        </a:solidFill>
                                        <a:latin typeface="Cambria Math" panose="02040503050406030204" pitchFamily="18" charset="0"/>
                                      </a:rPr>
                                      <m:t>10</m:t>
                                    </m:r>
                                  </m:e>
                                  <m:sup>
                                    <m:r>
                                      <a:rPr kumimoji="1" lang="en-US" altLang="ja-JP" sz="2000" b="0" i="1" smtClean="0">
                                        <a:solidFill>
                                          <a:schemeClr val="accent2">
                                            <a:lumMod val="40000"/>
                                            <a:lumOff val="60000"/>
                                          </a:schemeClr>
                                        </a:solidFill>
                                        <a:latin typeface="Cambria Math" panose="02040503050406030204" pitchFamily="18" charset="0"/>
                                      </a:rPr>
                                      <m:t>3</m:t>
                                    </m:r>
                                  </m:sup>
                                </m:sSup>
                              </m:oMath>
                            </m:oMathPara>
                          </a14:m>
                          <a:endParaRPr kumimoji="1" lang="ja-JP" altLang="en-US" sz="2000" dirty="0">
                            <a:solidFill>
                              <a:schemeClr val="accent2">
                                <a:lumMod val="40000"/>
                                <a:lumOff val="60000"/>
                              </a:schemeClr>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chemeClr val="accent2">
                                  <a:lumMod val="40000"/>
                                  <a:lumOff val="60000"/>
                                </a:schemeClr>
                              </a:solidFill>
                            </a:rPr>
                            <a:t>2.48</a:t>
                          </a:r>
                          <a:endParaRPr kumimoji="1" lang="ja-JP" altLang="en-US" sz="2000" dirty="0">
                            <a:solidFill>
                              <a:schemeClr val="accent2">
                                <a:lumMod val="40000"/>
                                <a:lumOff val="60000"/>
                              </a:schemeClr>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chemeClr val="accent2">
                                  <a:lumMod val="40000"/>
                                  <a:lumOff val="60000"/>
                                </a:schemeClr>
                              </a:solidFill>
                            </a:rPr>
                            <a:t>19.2</a:t>
                          </a:r>
                          <a:endParaRPr kumimoji="1" lang="ja-JP" altLang="en-US" sz="2000" dirty="0">
                            <a:solidFill>
                              <a:schemeClr val="accent2">
                                <a:lumMod val="40000"/>
                                <a:lumOff val="60000"/>
                              </a:schemeClr>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chemeClr val="accent2">
                                  <a:lumMod val="40000"/>
                                  <a:lumOff val="60000"/>
                                </a:schemeClr>
                              </a:solidFill>
                            </a:rPr>
                            <a:t>3.00</a:t>
                          </a:r>
                          <a:endParaRPr kumimoji="1" lang="ja-JP" altLang="en-US" sz="2000" dirty="0">
                            <a:solidFill>
                              <a:schemeClr val="accent2">
                                <a:lumMod val="40000"/>
                                <a:lumOff val="60000"/>
                              </a:schemeClr>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chemeClr val="accent2">
                                  <a:lumMod val="40000"/>
                                  <a:lumOff val="60000"/>
                                </a:schemeClr>
                              </a:solidFill>
                            </a:rPr>
                            <a:t> 7.1</a:t>
                          </a:r>
                          <a:endParaRPr kumimoji="1" lang="ja-JP" altLang="en-US" sz="2000" dirty="0">
                            <a:solidFill>
                              <a:schemeClr val="accent2">
                                <a:lumMod val="40000"/>
                                <a:lumOff val="60000"/>
                              </a:schemeClr>
                            </a:solidFill>
                          </a:endParaRPr>
                        </a:p>
                      </a:txBody>
                      <a:tcPr marL="68580" marR="68580" marT="34290" marB="34290" anchor="ctr" anchorCtr="1">
                        <a:solidFill>
                          <a:schemeClr val="bg1">
                            <a:lumMod val="85000"/>
                            <a:lumOff val="15000"/>
                          </a:schemeClr>
                        </a:solidFill>
                      </a:tcPr>
                    </a:tc>
                  </a:tr>
                  <a:tr h="599143">
                    <a:tc>
                      <a:txBody>
                        <a:bodyPr/>
                        <a:lstStyle/>
                        <a:p>
                          <a:r>
                            <a:rPr kumimoji="1" lang="en-US" altLang="ja-JP" sz="2000" dirty="0" smtClean="0">
                              <a:solidFill>
                                <a:schemeClr val="tx1"/>
                              </a:solidFill>
                            </a:rPr>
                            <a:t>N2SID</a:t>
                          </a:r>
                        </a:p>
                        <a:p>
                          <a:pPr/>
                          <a14:m>
                            <m:oMathPara xmlns:m="http://schemas.openxmlformats.org/officeDocument/2006/math">
                              <m:oMathParaPr>
                                <m:jc m:val="centerGroup"/>
                              </m:oMathParaPr>
                              <m:oMath xmlns:m="http://schemas.openxmlformats.org/officeDocument/2006/math">
                                <m:r>
                                  <a:rPr kumimoji="1" lang="ja-JP" altLang="en-US" sz="2000" i="1" smtClean="0">
                                    <a:solidFill>
                                      <a:schemeClr val="tx1"/>
                                    </a:solidFill>
                                    <a:latin typeface="Cambria Math" panose="02040503050406030204" pitchFamily="18" charset="0"/>
                                  </a:rPr>
                                  <m:t>𝛽</m:t>
                                </m:r>
                                <m:r>
                                  <a:rPr kumimoji="1" lang="en-US" altLang="ja-JP" sz="2000" b="0" i="1" smtClean="0">
                                    <a:solidFill>
                                      <a:schemeClr val="tx1"/>
                                    </a:solidFill>
                                    <a:latin typeface="Cambria Math" panose="02040503050406030204" pitchFamily="18" charset="0"/>
                                  </a:rPr>
                                  <m:t>=10</m:t>
                                </m:r>
                              </m:oMath>
                            </m:oMathPara>
                          </a14:m>
                          <a:endParaRPr kumimoji="1" lang="ja-JP" altLang="en-US" sz="2000" dirty="0">
                            <a:solidFill>
                              <a:schemeClr val="tx1"/>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chemeClr val="tx1"/>
                              </a:solidFill>
                            </a:rPr>
                            <a:t>2.49</a:t>
                          </a:r>
                          <a:endParaRPr kumimoji="1" lang="ja-JP" altLang="en-US" sz="2000" dirty="0">
                            <a:solidFill>
                              <a:schemeClr val="tx1"/>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chemeClr val="tx1"/>
                              </a:solidFill>
                            </a:rPr>
                            <a:t>20.4</a:t>
                          </a:r>
                          <a:endParaRPr kumimoji="1" lang="ja-JP" altLang="en-US" sz="2000" dirty="0">
                            <a:solidFill>
                              <a:schemeClr val="tx1"/>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chemeClr val="tx1"/>
                              </a:solidFill>
                            </a:rPr>
                            <a:t>4.04</a:t>
                          </a:r>
                          <a:endParaRPr kumimoji="1" lang="ja-JP" altLang="en-US" sz="2000" dirty="0">
                            <a:solidFill>
                              <a:schemeClr val="tx1"/>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chemeClr val="tx1"/>
                              </a:solidFill>
                            </a:rPr>
                            <a:t> 9.0</a:t>
                          </a:r>
                          <a:endParaRPr kumimoji="1" lang="ja-JP" altLang="en-US" sz="2000" dirty="0">
                            <a:solidFill>
                              <a:schemeClr val="tx1"/>
                            </a:solidFill>
                          </a:endParaRPr>
                        </a:p>
                      </a:txBody>
                      <a:tcPr marL="68580" marR="68580" marT="34290" marB="34290" anchor="ctr" anchorCtr="1">
                        <a:solidFill>
                          <a:schemeClr val="bg1">
                            <a:lumMod val="85000"/>
                            <a:lumOff val="15000"/>
                          </a:schemeClr>
                        </a:solidFill>
                      </a:tcPr>
                    </a:tc>
                  </a:tr>
                </a:tbl>
              </a:graphicData>
            </a:graphic>
          </p:graphicFrame>
        </mc:Choice>
        <mc:Fallback xmlns="">
          <p:graphicFrame>
            <p:nvGraphicFramePr>
              <p:cNvPr id="5" name="表 4"/>
              <p:cNvGraphicFramePr>
                <a:graphicFrameLocks noGrp="1"/>
              </p:cNvGraphicFramePr>
              <p:nvPr>
                <p:extLst>
                  <p:ext uri="{D42A27DB-BD31-4B8C-83A1-F6EECF244321}">
                    <p14:modId xmlns:p14="http://schemas.microsoft.com/office/powerpoint/2010/main" val="318484734"/>
                  </p:ext>
                </p:extLst>
              </p:nvPr>
            </p:nvGraphicFramePr>
            <p:xfrm>
              <a:off x="1207500" y="999134"/>
              <a:ext cx="6664818" cy="3427534"/>
            </p:xfrm>
            <a:graphic>
              <a:graphicData uri="http://schemas.openxmlformats.org/drawingml/2006/table">
                <a:tbl>
                  <a:tblPr firstRow="1" bandRow="1">
                    <a:tableStyleId>{5C22544A-7EE6-4342-B048-85BDC9FD1C3A}</a:tableStyleId>
                  </a:tblPr>
                  <a:tblGrid>
                    <a:gridCol w="1983817"/>
                    <a:gridCol w="834258"/>
                    <a:gridCol w="1657633"/>
                    <a:gridCol w="1008262"/>
                    <a:gridCol w="1180848"/>
                  </a:tblGrid>
                  <a:tr h="635576">
                    <a:tc>
                      <a:txBody>
                        <a:bodyPr/>
                        <a:lstStyle/>
                        <a:p>
                          <a:r>
                            <a:rPr kumimoji="1" lang="en-US" altLang="ja-JP" sz="1600" dirty="0" smtClean="0"/>
                            <a:t>Method</a:t>
                          </a:r>
                          <a:endParaRPr kumimoji="1" lang="ja-JP" altLang="en-US" sz="1600" dirty="0"/>
                        </a:p>
                      </a:txBody>
                      <a:tcPr marL="68580" marR="68580" marT="34290" marB="34290" anchor="ctr" anchorCtr="1">
                        <a:solidFill>
                          <a:schemeClr val="bg1">
                            <a:lumMod val="85000"/>
                            <a:lumOff val="15000"/>
                          </a:schemeClr>
                        </a:solidFill>
                      </a:tcPr>
                    </a:tc>
                    <a:tc>
                      <a:txBody>
                        <a:bodyPr/>
                        <a:lstStyle/>
                        <a:p>
                          <a:pPr algn="ctr"/>
                          <a:r>
                            <a:rPr kumimoji="1" lang="en-US" altLang="ja-JP" sz="1600" dirty="0" smtClean="0"/>
                            <a:t>RMSE</a:t>
                          </a:r>
                        </a:p>
                        <a:p>
                          <a:pPr algn="ctr"/>
                          <a:r>
                            <a:rPr kumimoji="1" lang="en-US" altLang="ja-JP" sz="1600" dirty="0" smtClean="0"/>
                            <a:t>(cm)</a:t>
                          </a:r>
                          <a:endParaRPr kumimoji="1" lang="ja-JP" altLang="en-US" sz="1600" dirty="0"/>
                        </a:p>
                      </a:txBody>
                      <a:tcPr marL="68580" marR="68580" marT="34290" marB="34290" anchor="ctr" anchorCtr="1">
                        <a:solidFill>
                          <a:schemeClr val="bg1">
                            <a:lumMod val="85000"/>
                            <a:lumOff val="15000"/>
                          </a:schemeClr>
                        </a:solidFill>
                      </a:tcPr>
                    </a:tc>
                    <a:tc>
                      <a:txBody>
                        <a:bodyPr/>
                        <a:lstStyle/>
                        <a:p>
                          <a:pPr algn="ctr"/>
                          <a:r>
                            <a:rPr kumimoji="1" lang="en-US" altLang="ja-JP" sz="1600" dirty="0" smtClean="0"/>
                            <a:t>Execution</a:t>
                          </a:r>
                          <a:r>
                            <a:rPr kumimoji="1" lang="en-US" altLang="ja-JP" sz="1600" baseline="0" dirty="0" smtClean="0"/>
                            <a:t> time</a:t>
                          </a:r>
                          <a:endParaRPr kumimoji="1" lang="en-US" altLang="ja-JP" sz="1600" dirty="0" smtClean="0"/>
                        </a:p>
                        <a:p>
                          <a:pPr algn="ctr"/>
                          <a:r>
                            <a:rPr kumimoji="1" lang="en-US" altLang="ja-JP" sz="1600" dirty="0" smtClean="0"/>
                            <a:t>(μs/frame)</a:t>
                          </a:r>
                          <a:endParaRPr kumimoji="1" lang="ja-JP" altLang="en-US" sz="1600" dirty="0"/>
                        </a:p>
                      </a:txBody>
                      <a:tcPr marL="68580" marR="68580" marT="34290" marB="34290" anchor="ctr" anchorCtr="1">
                        <a:solidFill>
                          <a:schemeClr val="bg1">
                            <a:lumMod val="85000"/>
                            <a:lumOff val="15000"/>
                          </a:schemeClr>
                        </a:solidFill>
                      </a:tcPr>
                    </a:tc>
                    <a:tc>
                      <a:txBody>
                        <a:bodyPr/>
                        <a:lstStyle/>
                        <a:p>
                          <a:pPr algn="l"/>
                          <a:r>
                            <a:rPr kumimoji="1" lang="en-US" altLang="ja-JP" sz="1600" dirty="0" smtClean="0"/>
                            <a:t>avg. dim(z)</a:t>
                          </a:r>
                          <a:endParaRPr kumimoji="1" lang="ja-JP" altLang="en-US" sz="1600" dirty="0"/>
                        </a:p>
                      </a:txBody>
                      <a:tcPr marL="68580" marR="68580" marT="34290" marB="34290" anchor="ctr" anchorCtr="1">
                        <a:solidFill>
                          <a:schemeClr val="bg1">
                            <a:lumMod val="85000"/>
                            <a:lumOff val="15000"/>
                          </a:schemeClr>
                        </a:solidFill>
                      </a:tcPr>
                    </a:tc>
                    <a:tc>
                      <a:txBody>
                        <a:bodyPr/>
                        <a:lstStyle/>
                        <a:p>
                          <a:pPr algn="ctr"/>
                          <a:r>
                            <a:rPr kumimoji="1" lang="en-US" altLang="ja-JP" sz="1600" dirty="0" smtClean="0"/>
                            <a:t>Data</a:t>
                          </a:r>
                          <a:r>
                            <a:rPr kumimoji="1" lang="en-US" altLang="ja-JP" sz="1600" baseline="0" dirty="0" smtClean="0"/>
                            <a:t> size</a:t>
                          </a:r>
                        </a:p>
                        <a:p>
                          <a:pPr algn="ctr"/>
                          <a:r>
                            <a:rPr kumimoji="1" lang="en-US" altLang="ja-JP" sz="1600" baseline="0" dirty="0" smtClean="0"/>
                            <a:t>(kB)</a:t>
                          </a:r>
                          <a:endParaRPr kumimoji="1" lang="ja-JP" altLang="en-US" sz="1600" dirty="0"/>
                        </a:p>
                      </a:txBody>
                      <a:tcPr marL="68580" marR="68580" marT="34290" marB="34290" anchor="ctr" anchorCtr="1">
                        <a:solidFill>
                          <a:schemeClr val="bg1">
                            <a:lumMod val="85000"/>
                            <a:lumOff val="15000"/>
                          </a:schemeClr>
                        </a:solidFill>
                      </a:tcPr>
                    </a:tc>
                  </a:tr>
                  <a:tr h="753925">
                    <a:tc>
                      <a:txBody>
                        <a:bodyPr/>
                        <a:lstStyle/>
                        <a:p>
                          <a:pPr algn="l"/>
                          <a:r>
                            <a:rPr kumimoji="1" lang="en-US" altLang="ja-JP" sz="2000" dirty="0" smtClean="0">
                              <a:solidFill>
                                <a:schemeClr val="tx1"/>
                              </a:solidFill>
                            </a:rPr>
                            <a:t>  </a:t>
                          </a:r>
                          <a:r>
                            <a:rPr kumimoji="1" lang="en-US" altLang="ja-JP" sz="2000" dirty="0" smtClean="0">
                              <a:solidFill>
                                <a:srgbClr val="99FFCC"/>
                              </a:solidFill>
                            </a:rPr>
                            <a:t>N</a:t>
                          </a:r>
                          <a:r>
                            <a:rPr kumimoji="1" lang="en-US" altLang="ja-JP" sz="2000" b="1" dirty="0" smtClean="0">
                              <a:solidFill>
                                <a:srgbClr val="99FFCC"/>
                              </a:solidFill>
                            </a:rPr>
                            <a:t>4</a:t>
                          </a:r>
                          <a:r>
                            <a:rPr kumimoji="1" lang="en-US" altLang="ja-JP" sz="2000" dirty="0" smtClean="0">
                              <a:solidFill>
                                <a:srgbClr val="99FFCC"/>
                              </a:solidFill>
                            </a:rPr>
                            <a:t>SID</a:t>
                          </a:r>
                        </a:p>
                        <a:p>
                          <a:pPr algn="r"/>
                          <a:r>
                            <a:rPr kumimoji="1" lang="en-US" altLang="ja-JP" sz="2000" dirty="0" smtClean="0">
                              <a:solidFill>
                                <a:srgbClr val="99FFCC"/>
                              </a:solidFill>
                            </a:rPr>
                            <a:t>  (</a:t>
                          </a:r>
                          <a:r>
                            <a:rPr kumimoji="1" lang="en-US" altLang="ja-JP" sz="2000" dirty="0" smtClean="0">
                              <a:solidFill>
                                <a:srgbClr val="99FFCC"/>
                              </a:solidFill>
                            </a:rPr>
                            <a:t>w/o </a:t>
                          </a:r>
                          <a:r>
                            <a:rPr kumimoji="1" lang="en-US" altLang="ja-JP" sz="2000" dirty="0" smtClean="0">
                              <a:solidFill>
                                <a:srgbClr val="99FFCC"/>
                              </a:solidFill>
                            </a:rPr>
                            <a:t>NNO)</a:t>
                          </a:r>
                          <a:endParaRPr kumimoji="1" lang="ja-JP" altLang="en-US" sz="2000" dirty="0">
                            <a:solidFill>
                              <a:srgbClr val="99FFCC"/>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rgbClr val="99FFCC"/>
                              </a:solidFill>
                            </a:rPr>
                            <a:t>3.07</a:t>
                          </a:r>
                          <a:endParaRPr kumimoji="1" lang="ja-JP" altLang="en-US" sz="2000" dirty="0">
                            <a:solidFill>
                              <a:srgbClr val="99FFCC"/>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rgbClr val="99FFCC"/>
                              </a:solidFill>
                            </a:rPr>
                            <a:t>22.5</a:t>
                          </a:r>
                          <a:endParaRPr kumimoji="1" lang="ja-JP" altLang="en-US" sz="2000" dirty="0">
                            <a:solidFill>
                              <a:srgbClr val="99FFCC"/>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rgbClr val="99FFCC"/>
                              </a:solidFill>
                            </a:rPr>
                            <a:t>9.17</a:t>
                          </a:r>
                          <a:endParaRPr kumimoji="1" lang="ja-JP" altLang="en-US" sz="2000" dirty="0">
                            <a:solidFill>
                              <a:srgbClr val="99FFCC"/>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rgbClr val="99FFCC"/>
                              </a:solidFill>
                            </a:rPr>
                            <a:t>51.0</a:t>
                          </a:r>
                          <a:endParaRPr kumimoji="1" lang="ja-JP" altLang="en-US" sz="2000" dirty="0">
                            <a:solidFill>
                              <a:srgbClr val="99FFCC"/>
                            </a:solidFill>
                          </a:endParaRPr>
                        </a:p>
                      </a:txBody>
                      <a:tcPr marL="68580" marR="68580" marT="34290" marB="34290" anchor="ctr" anchorCtr="1">
                        <a:solidFill>
                          <a:schemeClr val="bg1">
                            <a:lumMod val="85000"/>
                            <a:lumOff val="15000"/>
                          </a:schemeClr>
                        </a:solidFill>
                      </a:tcPr>
                    </a:tc>
                  </a:tr>
                  <a:tr h="681673">
                    <a:tc>
                      <a:txBody>
                        <a:bodyPr/>
                        <a:lstStyle/>
                        <a:p>
                          <a:endParaRPr lang="ja-JP"/>
                        </a:p>
                      </a:txBody>
                      <a:tcPr marL="68580" marR="68580" marT="34290" marB="34290" anchor="ctr" anchorCtr="1">
                        <a:blipFill rotWithShape="0">
                          <a:blip r:embed="rId3"/>
                          <a:stretch>
                            <a:fillRect l="-307" t="-205357" r="-236810" b="-210714"/>
                          </a:stretch>
                        </a:blipFill>
                      </a:tcPr>
                    </a:tc>
                    <a:tc>
                      <a:txBody>
                        <a:bodyPr/>
                        <a:lstStyle/>
                        <a:p>
                          <a:r>
                            <a:rPr kumimoji="1" lang="en-US" altLang="ja-JP" sz="2000" dirty="0" smtClean="0">
                              <a:solidFill>
                                <a:schemeClr val="tx1"/>
                              </a:solidFill>
                            </a:rPr>
                            <a:t>2.50</a:t>
                          </a:r>
                          <a:endParaRPr kumimoji="1" lang="ja-JP" altLang="en-US" sz="2000" dirty="0">
                            <a:solidFill>
                              <a:schemeClr val="tx1"/>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chemeClr val="tx1"/>
                              </a:solidFill>
                            </a:rPr>
                            <a:t>19.3</a:t>
                          </a:r>
                          <a:endParaRPr kumimoji="1" lang="ja-JP" altLang="en-US" sz="2000" dirty="0">
                            <a:solidFill>
                              <a:schemeClr val="tx1"/>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chemeClr val="tx1"/>
                              </a:solidFill>
                            </a:rPr>
                            <a:t>3.21</a:t>
                          </a:r>
                          <a:endParaRPr kumimoji="1" lang="ja-JP" altLang="en-US" sz="2000" dirty="0">
                            <a:solidFill>
                              <a:schemeClr val="tx1"/>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chemeClr val="tx1"/>
                              </a:solidFill>
                            </a:rPr>
                            <a:t> 7.3</a:t>
                          </a:r>
                          <a:endParaRPr kumimoji="1" lang="ja-JP" altLang="en-US" sz="2000" dirty="0">
                            <a:solidFill>
                              <a:schemeClr val="tx1"/>
                            </a:solidFill>
                          </a:endParaRPr>
                        </a:p>
                      </a:txBody>
                      <a:tcPr marL="68580" marR="68580" marT="34290" marB="34290" anchor="ctr" anchorCtr="1">
                        <a:solidFill>
                          <a:schemeClr val="bg1">
                            <a:lumMod val="85000"/>
                            <a:lumOff val="15000"/>
                          </a:schemeClr>
                        </a:solidFill>
                      </a:tcPr>
                    </a:tc>
                  </a:tr>
                  <a:tr h="678180">
                    <a:tc>
                      <a:txBody>
                        <a:bodyPr/>
                        <a:lstStyle/>
                        <a:p>
                          <a:endParaRPr lang="ja-JP"/>
                        </a:p>
                      </a:txBody>
                      <a:tcPr marL="68580" marR="68580" marT="34290" marB="34290" anchor="ctr" anchorCtr="1">
                        <a:blipFill rotWithShape="0">
                          <a:blip r:embed="rId3"/>
                          <a:stretch>
                            <a:fillRect l="-307" t="-308108" r="-236810" b="-112613"/>
                          </a:stretch>
                        </a:blipFill>
                      </a:tcPr>
                    </a:tc>
                    <a:tc>
                      <a:txBody>
                        <a:bodyPr/>
                        <a:lstStyle/>
                        <a:p>
                          <a:r>
                            <a:rPr kumimoji="1" lang="en-US" altLang="ja-JP" sz="2000" dirty="0" smtClean="0">
                              <a:solidFill>
                                <a:schemeClr val="accent2">
                                  <a:lumMod val="40000"/>
                                  <a:lumOff val="60000"/>
                                </a:schemeClr>
                              </a:solidFill>
                            </a:rPr>
                            <a:t>2.48</a:t>
                          </a:r>
                          <a:endParaRPr kumimoji="1" lang="ja-JP" altLang="en-US" sz="2000" dirty="0">
                            <a:solidFill>
                              <a:schemeClr val="accent2">
                                <a:lumMod val="40000"/>
                                <a:lumOff val="60000"/>
                              </a:schemeClr>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chemeClr val="accent2">
                                  <a:lumMod val="40000"/>
                                  <a:lumOff val="60000"/>
                                </a:schemeClr>
                              </a:solidFill>
                            </a:rPr>
                            <a:t>19.2</a:t>
                          </a:r>
                          <a:endParaRPr kumimoji="1" lang="ja-JP" altLang="en-US" sz="2000" dirty="0">
                            <a:solidFill>
                              <a:schemeClr val="accent2">
                                <a:lumMod val="40000"/>
                                <a:lumOff val="60000"/>
                              </a:schemeClr>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chemeClr val="accent2">
                                  <a:lumMod val="40000"/>
                                  <a:lumOff val="60000"/>
                                </a:schemeClr>
                              </a:solidFill>
                            </a:rPr>
                            <a:t>3.00</a:t>
                          </a:r>
                          <a:endParaRPr kumimoji="1" lang="ja-JP" altLang="en-US" sz="2000" dirty="0">
                            <a:solidFill>
                              <a:schemeClr val="accent2">
                                <a:lumMod val="40000"/>
                                <a:lumOff val="60000"/>
                              </a:schemeClr>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chemeClr val="accent2">
                                  <a:lumMod val="40000"/>
                                  <a:lumOff val="60000"/>
                                </a:schemeClr>
                              </a:solidFill>
                            </a:rPr>
                            <a:t> 7.1</a:t>
                          </a:r>
                          <a:endParaRPr kumimoji="1" lang="ja-JP" altLang="en-US" sz="2000" dirty="0">
                            <a:solidFill>
                              <a:schemeClr val="accent2">
                                <a:lumMod val="40000"/>
                                <a:lumOff val="60000"/>
                              </a:schemeClr>
                            </a:solidFill>
                          </a:endParaRPr>
                        </a:p>
                      </a:txBody>
                      <a:tcPr marL="68580" marR="68580" marT="34290" marB="34290" anchor="ctr" anchorCtr="1">
                        <a:solidFill>
                          <a:schemeClr val="bg1">
                            <a:lumMod val="85000"/>
                            <a:lumOff val="15000"/>
                          </a:schemeClr>
                        </a:solidFill>
                      </a:tcPr>
                    </a:tc>
                  </a:tr>
                  <a:tr h="678180">
                    <a:tc>
                      <a:txBody>
                        <a:bodyPr/>
                        <a:lstStyle/>
                        <a:p>
                          <a:endParaRPr lang="ja-JP"/>
                        </a:p>
                      </a:txBody>
                      <a:tcPr marL="68580" marR="68580" marT="34290" marB="34290" anchor="ctr" anchorCtr="1">
                        <a:blipFill rotWithShape="0">
                          <a:blip r:embed="rId3"/>
                          <a:stretch>
                            <a:fillRect l="-307" t="-404464" r="-236810" b="-11607"/>
                          </a:stretch>
                        </a:blipFill>
                      </a:tcPr>
                    </a:tc>
                    <a:tc>
                      <a:txBody>
                        <a:bodyPr/>
                        <a:lstStyle/>
                        <a:p>
                          <a:r>
                            <a:rPr kumimoji="1" lang="en-US" altLang="ja-JP" sz="2000" dirty="0" smtClean="0">
                              <a:solidFill>
                                <a:schemeClr val="tx1"/>
                              </a:solidFill>
                            </a:rPr>
                            <a:t>2.49</a:t>
                          </a:r>
                          <a:endParaRPr kumimoji="1" lang="ja-JP" altLang="en-US" sz="2000" dirty="0">
                            <a:solidFill>
                              <a:schemeClr val="tx1"/>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chemeClr val="tx1"/>
                              </a:solidFill>
                            </a:rPr>
                            <a:t>20.4</a:t>
                          </a:r>
                          <a:endParaRPr kumimoji="1" lang="ja-JP" altLang="en-US" sz="2000" dirty="0">
                            <a:solidFill>
                              <a:schemeClr val="tx1"/>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chemeClr val="tx1"/>
                              </a:solidFill>
                            </a:rPr>
                            <a:t>4.04</a:t>
                          </a:r>
                          <a:endParaRPr kumimoji="1" lang="ja-JP" altLang="en-US" sz="2000" dirty="0">
                            <a:solidFill>
                              <a:schemeClr val="tx1"/>
                            </a:solidFill>
                          </a:endParaRPr>
                        </a:p>
                      </a:txBody>
                      <a:tcPr marL="68580" marR="68580" marT="34290" marB="34290" anchor="ctr" anchorCtr="1">
                        <a:solidFill>
                          <a:schemeClr val="bg1">
                            <a:lumMod val="85000"/>
                            <a:lumOff val="15000"/>
                          </a:schemeClr>
                        </a:solidFill>
                      </a:tcPr>
                    </a:tc>
                    <a:tc>
                      <a:txBody>
                        <a:bodyPr/>
                        <a:lstStyle/>
                        <a:p>
                          <a:r>
                            <a:rPr kumimoji="1" lang="en-US" altLang="ja-JP" sz="2000" dirty="0" smtClean="0">
                              <a:solidFill>
                                <a:schemeClr val="tx1"/>
                              </a:solidFill>
                            </a:rPr>
                            <a:t> 9.0</a:t>
                          </a:r>
                          <a:endParaRPr kumimoji="1" lang="ja-JP" altLang="en-US" sz="2000" dirty="0">
                            <a:solidFill>
                              <a:schemeClr val="tx1"/>
                            </a:solidFill>
                          </a:endParaRPr>
                        </a:p>
                      </a:txBody>
                      <a:tcPr marL="68580" marR="68580" marT="34290" marB="34290" anchor="ctr" anchorCtr="1">
                        <a:solidFill>
                          <a:schemeClr val="bg1">
                            <a:lumMod val="85000"/>
                            <a:lumOff val="15000"/>
                          </a:schemeClr>
                        </a:solidFill>
                      </a:tcPr>
                    </a:tc>
                  </a:tr>
                </a:tbl>
              </a:graphicData>
            </a:graphic>
          </p:graphicFrame>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1247911" y="4387928"/>
                <a:ext cx="2735814" cy="6161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1650" i="1">
                              <a:latin typeface="Cambria Math" panose="02040503050406030204" pitchFamily="18" charset="0"/>
                            </a:rPr>
                          </m:ctrlPr>
                        </m:funcPr>
                        <m:fName>
                          <m:r>
                            <m:rPr>
                              <m:sty m:val="p"/>
                            </m:rPr>
                            <a:rPr lang="en-US" altLang="ja-JP" sz="1650">
                              <a:latin typeface="Cambria Math" panose="02040503050406030204" pitchFamily="18" charset="0"/>
                            </a:rPr>
                            <m:t>min</m:t>
                          </m:r>
                          <m:r>
                            <a:rPr lang="en-US" altLang="ja-JP" sz="1650">
                              <a:latin typeface="Cambria Math" panose="02040503050406030204" pitchFamily="18" charset="0"/>
                            </a:rPr>
                            <m:t>  </m:t>
                          </m:r>
                        </m:fName>
                        <m:e>
                          <m:sSub>
                            <m:sSubPr>
                              <m:ctrlPr>
                                <a:rPr lang="en-US" altLang="ja-JP" sz="1650" i="1">
                                  <a:latin typeface="Cambria Math" panose="02040503050406030204" pitchFamily="18" charset="0"/>
                                </a:rPr>
                              </m:ctrlPr>
                            </m:sSubPr>
                            <m:e>
                              <m:d>
                                <m:dPr>
                                  <m:begChr m:val="|"/>
                                  <m:endChr m:val="|"/>
                                  <m:ctrlPr>
                                    <a:rPr lang="en-US" altLang="ja-JP" sz="1650" i="1">
                                      <a:latin typeface="Cambria Math" panose="02040503050406030204" pitchFamily="18" charset="0"/>
                                    </a:rPr>
                                  </m:ctrlPr>
                                </m:dPr>
                                <m:e>
                                  <m:sSup>
                                    <m:sSupPr>
                                      <m:ctrlPr>
                                        <a:rPr lang="en-US" altLang="ja-JP" sz="1650" i="1">
                                          <a:latin typeface="Cambria Math" panose="02040503050406030204" pitchFamily="18" charset="0"/>
                                        </a:rPr>
                                      </m:ctrlPr>
                                    </m:sSupPr>
                                    <m:e>
                                      <m:r>
                                        <a:rPr lang="en-US" altLang="ja-JP" sz="1650" b="1">
                                          <a:latin typeface="Cambria Math" panose="02040503050406030204" pitchFamily="18" charset="0"/>
                                        </a:rPr>
                                        <m:t>𝐔</m:t>
                                      </m:r>
                                    </m:e>
                                    <m:sup>
                                      <m:r>
                                        <a:rPr lang="en-US" altLang="ja-JP" sz="1650" i="1">
                                          <a:latin typeface="Cambria Math" panose="02040503050406030204" pitchFamily="18" charset="0"/>
                                        </a:rPr>
                                        <m:t>+</m:t>
                                      </m:r>
                                    </m:sup>
                                  </m:sSup>
                                  <m:r>
                                    <a:rPr lang="en-US" altLang="ja-JP" sz="1650" b="1">
                                      <a:latin typeface="Cambria Math" panose="02040503050406030204" pitchFamily="18" charset="0"/>
                                    </a:rPr>
                                    <m:t>𝐘</m:t>
                                  </m:r>
                                </m:e>
                              </m:d>
                            </m:e>
                            <m:sub>
                              <m:r>
                                <a:rPr lang="en-US" altLang="ja-JP" sz="1650" b="1" i="1">
                                  <a:latin typeface="Cambria Math" panose="02040503050406030204" pitchFamily="18" charset="0"/>
                                </a:rPr>
                                <m:t>𝜨</m:t>
                              </m:r>
                            </m:sub>
                          </m:sSub>
                          <m:r>
                            <a:rPr lang="en-US" altLang="ja-JP" sz="1650" i="1">
                              <a:latin typeface="Cambria Math" panose="02040503050406030204" pitchFamily="18" charset="0"/>
                            </a:rPr>
                            <m:t>+</m:t>
                          </m:r>
                          <m:r>
                            <a:rPr lang="ja-JP" altLang="en-US" sz="1650" b="1" i="1">
                              <a:solidFill>
                                <a:srgbClr val="FFFF00"/>
                              </a:solidFill>
                              <a:latin typeface="Cambria Math" panose="02040503050406030204" pitchFamily="18" charset="0"/>
                            </a:rPr>
                            <m:t>𝜷</m:t>
                          </m:r>
                          <m:nary>
                            <m:naryPr>
                              <m:chr m:val="∑"/>
                              <m:supHide m:val="on"/>
                              <m:ctrlPr>
                                <a:rPr lang="ja-JP" altLang="en-US" sz="1650" i="1">
                                  <a:latin typeface="Cambria Math" panose="02040503050406030204" pitchFamily="18" charset="0"/>
                                </a:rPr>
                              </m:ctrlPr>
                            </m:naryPr>
                            <m:sub>
                              <m:r>
                                <m:rPr>
                                  <m:brk m:alnAt="7"/>
                                </m:rPr>
                                <a:rPr lang="en-US" altLang="ja-JP" sz="1650" i="1">
                                  <a:latin typeface="Cambria Math" panose="02040503050406030204" pitchFamily="18" charset="0"/>
                                </a:rPr>
                                <m:t>𝑡</m:t>
                              </m:r>
                            </m:sub>
                            <m:sup/>
                            <m:e>
                              <m:sSubSup>
                                <m:sSubSupPr>
                                  <m:ctrlPr>
                                    <a:rPr lang="en-US" altLang="ja-JP" sz="1650" i="1">
                                      <a:latin typeface="Cambria Math" panose="02040503050406030204" pitchFamily="18" charset="0"/>
                                    </a:rPr>
                                  </m:ctrlPr>
                                </m:sSubSupPr>
                                <m:e>
                                  <m:d>
                                    <m:dPr>
                                      <m:begChr m:val="|"/>
                                      <m:endChr m:val="|"/>
                                      <m:ctrlPr>
                                        <a:rPr lang="en-US" altLang="ja-JP" sz="1650" i="1">
                                          <a:latin typeface="Cambria Math" panose="02040503050406030204" pitchFamily="18" charset="0"/>
                                        </a:rPr>
                                      </m:ctrlPr>
                                    </m:dPr>
                                    <m:e>
                                      <m:sSub>
                                        <m:sSubPr>
                                          <m:ctrlPr>
                                            <a:rPr lang="en-US" altLang="ja-JP" sz="1650" i="1">
                                              <a:latin typeface="Cambria Math" panose="02040503050406030204" pitchFamily="18" charset="0"/>
                                            </a:rPr>
                                          </m:ctrlPr>
                                        </m:sSubPr>
                                        <m:e>
                                          <m:r>
                                            <a:rPr lang="en-US" altLang="ja-JP" sz="1650" b="1">
                                              <a:latin typeface="Cambria Math" panose="02040503050406030204" pitchFamily="18" charset="0"/>
                                            </a:rPr>
                                            <m:t>𝐲</m:t>
                                          </m:r>
                                        </m:e>
                                        <m:sub>
                                          <m:r>
                                            <a:rPr lang="en-US" altLang="ja-JP" sz="1650" i="1">
                                              <a:latin typeface="Cambria Math" panose="02040503050406030204" pitchFamily="18" charset="0"/>
                                            </a:rPr>
                                            <m:t>𝑡</m:t>
                                          </m:r>
                                        </m:sub>
                                      </m:sSub>
                                      <m:r>
                                        <a:rPr lang="en-US" altLang="ja-JP" sz="1650" i="1">
                                          <a:latin typeface="Cambria Math" panose="02040503050406030204" pitchFamily="18" charset="0"/>
                                        </a:rPr>
                                        <m:t>−</m:t>
                                      </m:r>
                                      <m:sSub>
                                        <m:sSubPr>
                                          <m:ctrlPr>
                                            <a:rPr lang="en-US" altLang="ja-JP" sz="1650" i="1">
                                              <a:latin typeface="Cambria Math" panose="02040503050406030204" pitchFamily="18" charset="0"/>
                                            </a:rPr>
                                          </m:ctrlPr>
                                        </m:sSubPr>
                                        <m:e>
                                          <m:acc>
                                            <m:accPr>
                                              <m:chr m:val="̂"/>
                                              <m:ctrlPr>
                                                <a:rPr lang="en-US" altLang="ja-JP" sz="1650" i="1">
                                                  <a:latin typeface="Cambria Math" panose="02040503050406030204" pitchFamily="18" charset="0"/>
                                                </a:rPr>
                                              </m:ctrlPr>
                                            </m:accPr>
                                            <m:e>
                                              <m:r>
                                                <a:rPr lang="en-US" altLang="ja-JP" sz="1650" b="1">
                                                  <a:latin typeface="Cambria Math" panose="02040503050406030204" pitchFamily="18" charset="0"/>
                                                </a:rPr>
                                                <m:t>𝐲</m:t>
                                              </m:r>
                                            </m:e>
                                          </m:acc>
                                        </m:e>
                                        <m:sub>
                                          <m:r>
                                            <a:rPr lang="en-US" altLang="ja-JP" sz="1650" i="1">
                                              <a:latin typeface="Cambria Math" panose="02040503050406030204" pitchFamily="18" charset="0"/>
                                            </a:rPr>
                                            <m:t>𝑡</m:t>
                                          </m:r>
                                        </m:sub>
                                      </m:sSub>
                                    </m:e>
                                  </m:d>
                                </m:e>
                                <m:sub>
                                  <m:r>
                                    <a:rPr lang="en-US" altLang="ja-JP" sz="1650" i="1">
                                      <a:latin typeface="Cambria Math" panose="02040503050406030204" pitchFamily="18" charset="0"/>
                                    </a:rPr>
                                    <m:t>2</m:t>
                                  </m:r>
                                </m:sub>
                                <m:sup>
                                  <m:r>
                                    <a:rPr lang="en-US" altLang="ja-JP" sz="1650" i="1">
                                      <a:latin typeface="Cambria Math" panose="02040503050406030204" pitchFamily="18" charset="0"/>
                                    </a:rPr>
                                    <m:t>2</m:t>
                                  </m:r>
                                </m:sup>
                              </m:sSubSup>
                            </m:e>
                          </m:nary>
                        </m:e>
                      </m:func>
                    </m:oMath>
                  </m:oMathPara>
                </a14:m>
                <a:endParaRPr lang="ja-JP" altLang="en-US" sz="165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247911" y="4387928"/>
                <a:ext cx="2735814" cy="616131"/>
              </a:xfrm>
              <a:prstGeom prst="rect">
                <a:avLst/>
              </a:prstGeom>
              <a:blipFill rotWithShape="0">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464875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3600" dirty="0" smtClean="0"/>
              <a:t>Autoregressive Model-based Control</a:t>
            </a:r>
            <a:endParaRPr kumimoji="1" lang="ja-JP" altLang="en-US" sz="3600" dirty="0"/>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23</a:t>
            </a:fld>
            <a:endParaRPr kumimoji="1" lang="ja-JP" altLang="en-US" dirty="0"/>
          </a:p>
        </p:txBody>
      </p:sp>
      <p:sp>
        <p:nvSpPr>
          <p:cNvPr id="3" name="正方形/長方形 2"/>
          <p:cNvSpPr/>
          <p:nvPr/>
        </p:nvSpPr>
        <p:spPr>
          <a:xfrm>
            <a:off x="3558673" y="840532"/>
            <a:ext cx="4954337" cy="369332"/>
          </a:xfrm>
          <a:prstGeom prst="rect">
            <a:avLst/>
          </a:prstGeom>
        </p:spPr>
        <p:txBody>
          <a:bodyPr wrap="square">
            <a:spAutoFit/>
          </a:bodyPr>
          <a:lstStyle/>
          <a:p>
            <a:r>
              <a:rPr lang="en-US" altLang="ja-JP" dirty="0"/>
              <a:t>[de </a:t>
            </a:r>
            <a:r>
              <a:rPr lang="en-US" altLang="ja-JP" dirty="0" smtClean="0"/>
              <a:t>Aguiar 2010, Pons-Moll 2015, Loper </a:t>
            </a:r>
            <a:r>
              <a:rPr lang="en-US" altLang="ja-JP" dirty="0"/>
              <a:t>2015]</a:t>
            </a:r>
            <a:endParaRPr lang="ja-JP" altLang="en-US" dirty="0"/>
          </a:p>
        </p:txBody>
      </p:sp>
      <p:pic>
        <p:nvPicPr>
          <p:cNvPr id="6" name="DragonLegARX">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2145970" y="1394581"/>
            <a:ext cx="4852059" cy="3510000"/>
          </a:xfrm>
          <a:prstGeom prst="rect">
            <a:avLst/>
          </a:prstGeom>
        </p:spPr>
      </p:pic>
    </p:spTree>
    <p:extLst>
      <p:ext uri="{BB962C8B-B14F-4D97-AF65-F5344CB8AC3E}">
        <p14:creationId xmlns:p14="http://schemas.microsoft.com/office/powerpoint/2010/main" val="20014592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200" dirty="0" smtClean="0"/>
              <a:t>Approximation of Human-like Muscle </a:t>
            </a:r>
            <a:r>
              <a:rPr lang="en-US" altLang="ja-JP" sz="3200" dirty="0"/>
              <a:t>Rig</a:t>
            </a:r>
            <a:br>
              <a:rPr lang="en-US" altLang="ja-JP" sz="3200" dirty="0"/>
            </a:br>
            <a:r>
              <a:rPr lang="en-US" altLang="ja-JP" sz="1400" dirty="0" smtClean="0"/>
              <a:t>                                                                                               </a:t>
            </a:r>
            <a:r>
              <a:rPr lang="en-US" altLang="ja-JP" sz="1600" dirty="0" smtClean="0"/>
              <a:t>http</a:t>
            </a:r>
            <a:r>
              <a:rPr lang="en-US" altLang="ja-JP" sz="1600" dirty="0"/>
              <a:t>://www.behind-universe.org/</a:t>
            </a:r>
            <a:endParaRPr kumimoji="1" lang="ja-JP" altLang="en-US" sz="1600" dirty="0"/>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24</a:t>
            </a:fld>
            <a:endParaRPr kumimoji="1" lang="ja-JP" altLang="en-US" dirty="0"/>
          </a:p>
        </p:txBody>
      </p:sp>
      <p:pic>
        <p:nvPicPr>
          <p:cNvPr id="3" name="MirandaHelperBone">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1520982" y="1160444"/>
            <a:ext cx="6240000" cy="3510000"/>
          </a:xfrm>
          <a:prstGeom prst="rect">
            <a:avLst/>
          </a:prstGeom>
        </p:spPr>
      </p:pic>
    </p:spTree>
    <p:extLst>
      <p:ext uri="{BB962C8B-B14F-4D97-AF65-F5344CB8AC3E}">
        <p14:creationId xmlns:p14="http://schemas.microsoft.com/office/powerpoint/2010/main" val="38445468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600" dirty="0" smtClean="0"/>
              <a:t>Exaggeration of Dynamic Deformation</a:t>
            </a:r>
            <a:endParaRPr kumimoji="1" lang="ja-JP" altLang="en-US" sz="3600" dirty="0"/>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25</a:t>
            </a:fld>
            <a:endParaRPr kumimoji="1" lang="ja-JP" altLang="en-US" dirty="0"/>
          </a:p>
        </p:txBody>
      </p:sp>
      <mc:AlternateContent xmlns:mc="http://schemas.openxmlformats.org/markup-compatibility/2006" xmlns:a14="http://schemas.microsoft.com/office/drawing/2010/main">
        <mc:Choice Requires="a14">
          <p:sp>
            <p:nvSpPr>
              <p:cNvPr id="6" name="テキスト ボックス 5"/>
              <p:cNvSpPr txBox="1"/>
              <p:nvPr/>
            </p:nvSpPr>
            <p:spPr>
              <a:xfrm>
                <a:off x="3502478" y="1042240"/>
                <a:ext cx="3240018" cy="6572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sSub>
                                  <m:sSubPr>
                                    <m:ctrlPr>
                                      <a:rPr lang="en-US" altLang="ja-JP" sz="2400" i="1">
                                        <a:latin typeface="Cambria Math" panose="02040503050406030204" pitchFamily="18" charset="0"/>
                                      </a:rPr>
                                    </m:ctrlPr>
                                  </m:sSubPr>
                                  <m:e>
                                    <m:r>
                                      <a:rPr lang="en-US" altLang="ja-JP" sz="2400" b="1">
                                        <a:latin typeface="Cambria Math" panose="02040503050406030204" pitchFamily="18" charset="0"/>
                                      </a:rPr>
                                      <m:t>𝐳</m:t>
                                    </m:r>
                                  </m:e>
                                  <m:sub>
                                    <m:r>
                                      <a:rPr lang="en-US" altLang="ja-JP" sz="2400" i="1">
                                        <a:latin typeface="Cambria Math" panose="02040503050406030204" pitchFamily="18" charset="0"/>
                                      </a:rPr>
                                      <m:t>𝑡</m:t>
                                    </m:r>
                                    <m:r>
                                      <a:rPr lang="en-US" altLang="ja-JP" sz="2400" i="1">
                                        <a:latin typeface="Cambria Math" panose="02040503050406030204" pitchFamily="18" charset="0"/>
                                      </a:rPr>
                                      <m:t>+1</m:t>
                                    </m:r>
                                  </m:sub>
                                </m:sSub>
                              </m:e>
                            </m:mr>
                            <m:mr>
                              <m:e>
                                <m:sSub>
                                  <m:sSubPr>
                                    <m:ctrlPr>
                                      <a:rPr lang="en-US" altLang="ja-JP" sz="2400" i="1">
                                        <a:solidFill>
                                          <a:srgbClr val="FFFF00"/>
                                        </a:solidFill>
                                        <a:latin typeface="Cambria Math" panose="02040503050406030204" pitchFamily="18" charset="0"/>
                                      </a:rPr>
                                    </m:ctrlPr>
                                  </m:sSubPr>
                                  <m:e>
                                    <m:r>
                                      <a:rPr lang="en-US" altLang="ja-JP" sz="2400" b="1">
                                        <a:solidFill>
                                          <a:srgbClr val="FFFF00"/>
                                        </a:solidFill>
                                        <a:latin typeface="Cambria Math" panose="02040503050406030204" pitchFamily="18" charset="0"/>
                                      </a:rPr>
                                      <m:t>𝐲</m:t>
                                    </m:r>
                                  </m:e>
                                  <m:sub>
                                    <m:r>
                                      <a:rPr lang="en-US" altLang="ja-JP" sz="2400" i="1">
                                        <a:solidFill>
                                          <a:srgbClr val="FFFF00"/>
                                        </a:solidFill>
                                        <a:latin typeface="Cambria Math" panose="02040503050406030204" pitchFamily="18" charset="0"/>
                                      </a:rPr>
                                      <m:t>𝑡</m:t>
                                    </m:r>
                                  </m:sub>
                                </m:sSub>
                              </m:e>
                            </m:mr>
                          </m:m>
                        </m:e>
                      </m:d>
                      <m:r>
                        <a:rPr lang="en-US" altLang="ja-JP" sz="2400" i="1">
                          <a:latin typeface="Cambria Math" panose="02040503050406030204" pitchFamily="18" charset="0"/>
                        </a:rPr>
                        <m:t>=</m:t>
                      </m:r>
                      <m:d>
                        <m:dPr>
                          <m:begChr m:val="["/>
                          <m:endChr m:val="]"/>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1">
                                    <a:latin typeface="Cambria Math" panose="02040503050406030204" pitchFamily="18" charset="0"/>
                                  </a:rPr>
                                  <m:t>𝐀</m:t>
                                </m:r>
                              </m:e>
                              <m:e>
                                <m:r>
                                  <a:rPr lang="en-US" altLang="ja-JP" sz="2400" b="1">
                                    <a:latin typeface="Cambria Math" panose="02040503050406030204" pitchFamily="18" charset="0"/>
                                  </a:rPr>
                                  <m:t>𝐁</m:t>
                                </m:r>
                              </m:e>
                            </m:mr>
                            <m:mr>
                              <m:e>
                                <m:r>
                                  <a:rPr lang="en-US" altLang="ja-JP" sz="2400" b="1">
                                    <a:latin typeface="Cambria Math" panose="02040503050406030204" pitchFamily="18" charset="0"/>
                                  </a:rPr>
                                  <m:t>𝐂</m:t>
                                </m:r>
                              </m:e>
                              <m:e>
                                <m:r>
                                  <a:rPr lang="en-US" altLang="ja-JP" sz="2400" b="1">
                                    <a:latin typeface="Cambria Math" panose="02040503050406030204" pitchFamily="18" charset="0"/>
                                  </a:rPr>
                                  <m:t>𝐃</m:t>
                                </m:r>
                              </m:e>
                            </m:mr>
                          </m:m>
                        </m:e>
                      </m:d>
                      <m:d>
                        <m:dPr>
                          <m:begChr m:val="["/>
                          <m:endChr m:val="]"/>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sSub>
                                  <m:sSubPr>
                                    <m:ctrlPr>
                                      <a:rPr lang="en-US" altLang="ja-JP" sz="2400" i="1">
                                        <a:latin typeface="Cambria Math" panose="02040503050406030204" pitchFamily="18" charset="0"/>
                                      </a:rPr>
                                    </m:ctrlPr>
                                  </m:sSubPr>
                                  <m:e>
                                    <m:r>
                                      <a:rPr lang="en-US" altLang="ja-JP" sz="2400" b="1">
                                        <a:latin typeface="Cambria Math" panose="02040503050406030204" pitchFamily="18" charset="0"/>
                                      </a:rPr>
                                      <m:t>𝐳</m:t>
                                    </m:r>
                                  </m:e>
                                  <m:sub>
                                    <m:r>
                                      <a:rPr lang="en-US" altLang="ja-JP" sz="2400" i="1">
                                        <a:latin typeface="Cambria Math" panose="02040503050406030204" pitchFamily="18" charset="0"/>
                                      </a:rPr>
                                      <m:t>𝑡</m:t>
                                    </m:r>
                                  </m:sub>
                                </m:sSub>
                              </m:e>
                            </m:mr>
                            <m:mr>
                              <m:e>
                                <m:sSub>
                                  <m:sSubPr>
                                    <m:ctrlPr>
                                      <a:rPr lang="en-US" altLang="ja-JP" sz="2400" i="1">
                                        <a:latin typeface="Cambria Math" panose="02040503050406030204" pitchFamily="18" charset="0"/>
                                      </a:rPr>
                                    </m:ctrlPr>
                                  </m:sSubPr>
                                  <m:e>
                                    <m:r>
                                      <a:rPr lang="en-US" altLang="ja-JP" sz="2400" b="1">
                                        <a:latin typeface="Cambria Math" panose="02040503050406030204" pitchFamily="18" charset="0"/>
                                      </a:rPr>
                                      <m:t>𝐮</m:t>
                                    </m:r>
                                  </m:e>
                                  <m:sub>
                                    <m:r>
                                      <a:rPr lang="en-US" altLang="ja-JP" sz="2400" i="1">
                                        <a:latin typeface="Cambria Math" panose="02040503050406030204" pitchFamily="18" charset="0"/>
                                      </a:rPr>
                                      <m:t>𝑡</m:t>
                                    </m:r>
                                  </m:sub>
                                </m:sSub>
                              </m:e>
                            </m:mr>
                          </m:m>
                        </m:e>
                      </m:d>
                    </m:oMath>
                  </m:oMathPara>
                </a14:m>
                <a:endParaRPr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3145971" y="1389653"/>
                <a:ext cx="4320024" cy="876458"/>
              </a:xfrm>
              <a:prstGeom prst="rect">
                <a:avLst/>
              </a:prstGeom>
              <a:blipFill rotWithShape="0">
                <a:blip r:embed="rId5"/>
                <a:stretch>
                  <a:fillRect/>
                </a:stretch>
              </a:blipFill>
            </p:spPr>
            <p:txBody>
              <a:bodyPr/>
              <a:lstStyle/>
              <a:p>
                <a:r>
                  <a:rPr lang="ja-JP" altLang="en-US">
                    <a:noFill/>
                  </a:rPr>
                  <a:t> </a:t>
                </a:r>
              </a:p>
            </p:txBody>
          </p:sp>
        </mc:Fallback>
      </mc:AlternateContent>
      <p:sp>
        <p:nvSpPr>
          <p:cNvPr id="8" name="テキスト ボックス 7"/>
          <p:cNvSpPr txBox="1"/>
          <p:nvPr/>
        </p:nvSpPr>
        <p:spPr>
          <a:xfrm>
            <a:off x="2465767" y="4298987"/>
            <a:ext cx="739305" cy="400110"/>
          </a:xfrm>
          <a:prstGeom prst="rect">
            <a:avLst/>
          </a:prstGeom>
          <a:noFill/>
        </p:spPr>
        <p:txBody>
          <a:bodyPr wrap="none" rtlCol="0">
            <a:spAutoFit/>
          </a:bodyPr>
          <a:lstStyle/>
          <a:p>
            <a:r>
              <a:rPr lang="en-US" altLang="ja-JP" sz="2000" dirty="0"/>
              <a:t>x 0.5</a:t>
            </a:r>
            <a:endParaRPr lang="ja-JP" altLang="en-US" sz="2000" dirty="0"/>
          </a:p>
        </p:txBody>
      </p:sp>
      <p:sp>
        <p:nvSpPr>
          <p:cNvPr id="9" name="テキスト ボックス 8"/>
          <p:cNvSpPr txBox="1"/>
          <p:nvPr/>
        </p:nvSpPr>
        <p:spPr>
          <a:xfrm>
            <a:off x="3502263" y="4298987"/>
            <a:ext cx="739305" cy="400110"/>
          </a:xfrm>
          <a:prstGeom prst="rect">
            <a:avLst/>
          </a:prstGeom>
          <a:noFill/>
        </p:spPr>
        <p:txBody>
          <a:bodyPr wrap="none" rtlCol="0">
            <a:spAutoFit/>
          </a:bodyPr>
          <a:lstStyle/>
          <a:p>
            <a:r>
              <a:rPr lang="en-US" altLang="ja-JP" sz="2000" dirty="0"/>
              <a:t>x 1.0</a:t>
            </a:r>
            <a:endParaRPr lang="ja-JP" altLang="en-US" sz="2000" dirty="0"/>
          </a:p>
        </p:txBody>
      </p:sp>
      <p:sp>
        <p:nvSpPr>
          <p:cNvPr id="10" name="テキスト ボックス 9"/>
          <p:cNvSpPr txBox="1"/>
          <p:nvPr/>
        </p:nvSpPr>
        <p:spPr>
          <a:xfrm>
            <a:off x="4394551" y="4305281"/>
            <a:ext cx="739305" cy="400110"/>
          </a:xfrm>
          <a:prstGeom prst="rect">
            <a:avLst/>
          </a:prstGeom>
          <a:noFill/>
        </p:spPr>
        <p:txBody>
          <a:bodyPr wrap="none" rtlCol="0">
            <a:spAutoFit/>
          </a:bodyPr>
          <a:lstStyle/>
          <a:p>
            <a:r>
              <a:rPr lang="en-US" altLang="ja-JP" sz="2000" dirty="0"/>
              <a:t>x 2.0</a:t>
            </a:r>
            <a:endParaRPr lang="ja-JP" altLang="en-US" sz="2000" dirty="0"/>
          </a:p>
        </p:txBody>
      </p:sp>
      <p:sp>
        <p:nvSpPr>
          <p:cNvPr id="11" name="テキスト ボックス 10"/>
          <p:cNvSpPr txBox="1"/>
          <p:nvPr/>
        </p:nvSpPr>
        <p:spPr>
          <a:xfrm>
            <a:off x="5404330" y="4305281"/>
            <a:ext cx="739305" cy="400110"/>
          </a:xfrm>
          <a:prstGeom prst="rect">
            <a:avLst/>
          </a:prstGeom>
          <a:noFill/>
        </p:spPr>
        <p:txBody>
          <a:bodyPr wrap="none" rtlCol="0">
            <a:spAutoFit/>
          </a:bodyPr>
          <a:lstStyle/>
          <a:p>
            <a:r>
              <a:rPr lang="en-US" altLang="ja-JP" sz="2000" dirty="0"/>
              <a:t>x 4.0</a:t>
            </a:r>
            <a:endParaRPr lang="ja-JP" altLang="en-US" sz="2000" dirty="0"/>
          </a:p>
        </p:txBody>
      </p:sp>
      <p:sp>
        <p:nvSpPr>
          <p:cNvPr id="12" name="テキスト ボックス 11"/>
          <p:cNvSpPr txBox="1"/>
          <p:nvPr/>
        </p:nvSpPr>
        <p:spPr>
          <a:xfrm>
            <a:off x="6326383" y="4305280"/>
            <a:ext cx="739305" cy="400110"/>
          </a:xfrm>
          <a:prstGeom prst="rect">
            <a:avLst/>
          </a:prstGeom>
          <a:noFill/>
        </p:spPr>
        <p:txBody>
          <a:bodyPr wrap="none" rtlCol="0">
            <a:spAutoFit/>
          </a:bodyPr>
          <a:lstStyle/>
          <a:p>
            <a:r>
              <a:rPr lang="en-US" altLang="ja-JP" sz="2000" dirty="0"/>
              <a:t>x 6.0</a:t>
            </a:r>
            <a:endParaRPr lang="ja-JP" altLang="en-US" sz="2000" dirty="0"/>
          </a:p>
        </p:txBody>
      </p:sp>
      <p:pic>
        <p:nvPicPr>
          <p:cNvPr id="3" name="DragonLegScaling">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6"/>
          <a:stretch>
            <a:fillRect/>
          </a:stretch>
        </p:blipFill>
        <p:spPr>
          <a:xfrm>
            <a:off x="1945457" y="1868987"/>
            <a:ext cx="5145882" cy="2430000"/>
          </a:xfrm>
          <a:prstGeom prst="rect">
            <a:avLst/>
          </a:prstGeom>
        </p:spPr>
      </p:pic>
    </p:spTree>
    <p:extLst>
      <p:ext uri="{BB962C8B-B14F-4D97-AF65-F5344CB8AC3E}">
        <p14:creationId xmlns:p14="http://schemas.microsoft.com/office/powerpoint/2010/main" val="22341804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4000" dirty="0"/>
              <a:t>Level of </a:t>
            </a:r>
            <a:r>
              <a:rPr lang="en-US" altLang="ja-JP" sz="4000" dirty="0" smtClean="0"/>
              <a:t>Deformation Details</a:t>
            </a:r>
            <a:endParaRPr kumimoji="1" lang="ja-JP" altLang="en-US" sz="4000" dirty="0"/>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26</a:t>
            </a:fld>
            <a:endParaRPr kumimoji="1" lang="ja-JP" altLang="en-US" dirty="0"/>
          </a:p>
        </p:txBody>
      </p:sp>
      <p:sp>
        <p:nvSpPr>
          <p:cNvPr id="8" name="テキスト ボックス 7"/>
          <p:cNvSpPr txBox="1"/>
          <p:nvPr/>
        </p:nvSpPr>
        <p:spPr>
          <a:xfrm>
            <a:off x="1643096" y="3760097"/>
            <a:ext cx="2114681" cy="707886"/>
          </a:xfrm>
          <a:prstGeom prst="rect">
            <a:avLst/>
          </a:prstGeom>
          <a:noFill/>
        </p:spPr>
        <p:txBody>
          <a:bodyPr wrap="none" rtlCol="0">
            <a:spAutoFit/>
          </a:bodyPr>
          <a:lstStyle/>
          <a:p>
            <a:r>
              <a:rPr lang="en-US" altLang="ja-JP" sz="2000" dirty="0">
                <a:solidFill>
                  <a:srgbClr val="FFFF00"/>
                </a:solidFill>
              </a:rPr>
              <a:t>Dynamic</a:t>
            </a:r>
            <a:r>
              <a:rPr lang="ja-JP" altLang="en-US" sz="2000" dirty="0">
                <a:solidFill>
                  <a:srgbClr val="FFFF00"/>
                </a:solidFill>
              </a:rPr>
              <a:t> </a:t>
            </a:r>
            <a:r>
              <a:rPr lang="en-US" altLang="ja-JP" sz="2000" dirty="0">
                <a:solidFill>
                  <a:srgbClr val="FFFF00"/>
                </a:solidFill>
              </a:rPr>
              <a:t>+ Static</a:t>
            </a:r>
          </a:p>
          <a:p>
            <a:pPr algn="ctr"/>
            <a:r>
              <a:rPr lang="ja-JP" altLang="en-US" sz="2000" dirty="0">
                <a:solidFill>
                  <a:srgbClr val="FFFF00"/>
                </a:solidFill>
              </a:rPr>
              <a:t>（</a:t>
            </a:r>
            <a:r>
              <a:rPr lang="en-US" altLang="ja-JP" sz="2000" dirty="0">
                <a:solidFill>
                  <a:srgbClr val="FFFF00"/>
                </a:solidFill>
              </a:rPr>
              <a:t>~20 μs</a:t>
            </a:r>
            <a:r>
              <a:rPr lang="ja-JP" altLang="en-US" sz="2000" dirty="0">
                <a:solidFill>
                  <a:srgbClr val="FFFF00"/>
                </a:solidFill>
              </a:rPr>
              <a:t>）</a:t>
            </a:r>
          </a:p>
        </p:txBody>
      </p:sp>
      <p:sp>
        <p:nvSpPr>
          <p:cNvPr id="9" name="テキスト ボックス 8"/>
          <p:cNvSpPr txBox="1"/>
          <p:nvPr/>
        </p:nvSpPr>
        <p:spPr>
          <a:xfrm>
            <a:off x="3896924" y="3760097"/>
            <a:ext cx="1367682" cy="707886"/>
          </a:xfrm>
          <a:prstGeom prst="rect">
            <a:avLst/>
          </a:prstGeom>
          <a:noFill/>
        </p:spPr>
        <p:txBody>
          <a:bodyPr wrap="none" rtlCol="0">
            <a:spAutoFit/>
          </a:bodyPr>
          <a:lstStyle/>
          <a:p>
            <a:pPr algn="ctr"/>
            <a:r>
              <a:rPr lang="en-US" altLang="ja-JP" sz="2000" dirty="0">
                <a:solidFill>
                  <a:srgbClr val="92D050"/>
                </a:solidFill>
              </a:rPr>
              <a:t>Static only</a:t>
            </a:r>
          </a:p>
          <a:p>
            <a:pPr algn="ctr"/>
            <a:r>
              <a:rPr lang="en-US" altLang="ja-JP" sz="2000" dirty="0">
                <a:solidFill>
                  <a:srgbClr val="92D050"/>
                </a:solidFill>
              </a:rPr>
              <a:t>(~5 μs)</a:t>
            </a:r>
            <a:endParaRPr lang="ja-JP" altLang="en-US" sz="2000" dirty="0">
              <a:solidFill>
                <a:srgbClr val="92D050"/>
              </a:solidFill>
            </a:endParaRPr>
          </a:p>
        </p:txBody>
      </p:sp>
      <p:sp>
        <p:nvSpPr>
          <p:cNvPr id="10" name="テキスト ボックス 9"/>
          <p:cNvSpPr txBox="1"/>
          <p:nvPr/>
        </p:nvSpPr>
        <p:spPr>
          <a:xfrm>
            <a:off x="5607269" y="3760097"/>
            <a:ext cx="1353256" cy="400110"/>
          </a:xfrm>
          <a:prstGeom prst="rect">
            <a:avLst/>
          </a:prstGeom>
          <a:noFill/>
        </p:spPr>
        <p:txBody>
          <a:bodyPr wrap="none" rtlCol="0">
            <a:spAutoFit/>
          </a:bodyPr>
          <a:lstStyle/>
          <a:p>
            <a:r>
              <a:rPr lang="en-US" altLang="ja-JP" sz="2000" dirty="0">
                <a:solidFill>
                  <a:srgbClr val="FFCCFF"/>
                </a:solidFill>
              </a:rPr>
              <a:t>No control</a:t>
            </a:r>
            <a:endParaRPr lang="ja-JP" altLang="en-US" sz="2000" dirty="0">
              <a:solidFill>
                <a:srgbClr val="FFCCFF"/>
              </a:solidFill>
            </a:endParaRPr>
          </a:p>
        </p:txBody>
      </p:sp>
      <p:pic>
        <p:nvPicPr>
          <p:cNvPr id="3" name="DragonLegLod">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1758918" y="1330097"/>
            <a:ext cx="5086047" cy="2430000"/>
          </a:xfrm>
          <a:prstGeom prst="rect">
            <a:avLst/>
          </a:prstGeom>
        </p:spPr>
      </p:pic>
    </p:spTree>
    <p:extLst>
      <p:ext uri="{BB962C8B-B14F-4D97-AF65-F5344CB8AC3E}">
        <p14:creationId xmlns:p14="http://schemas.microsoft.com/office/powerpoint/2010/main" val="36973906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4000" dirty="0" smtClean="0"/>
              <a:t>Level of Deformation Details</a:t>
            </a:r>
            <a:endParaRPr kumimoji="1" lang="ja-JP" altLang="en-US" sz="4000" dirty="0"/>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27</a:t>
            </a:fld>
            <a:endParaRPr kumimoji="1" lang="ja-JP" altLang="en-US" dirty="0"/>
          </a:p>
        </p:txBody>
      </p:sp>
      <p:pic>
        <p:nvPicPr>
          <p:cNvPr id="3" name="DragonLegCrowd">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1393132" y="1160444"/>
            <a:ext cx="6357736" cy="3510000"/>
          </a:xfrm>
          <a:prstGeom prst="rect">
            <a:avLst/>
          </a:prstGeom>
        </p:spPr>
      </p:pic>
    </p:spTree>
    <p:extLst>
      <p:ext uri="{BB962C8B-B14F-4D97-AF65-F5344CB8AC3E}">
        <p14:creationId xmlns:p14="http://schemas.microsoft.com/office/powerpoint/2010/main" val="6873741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Pros and Cons</a:t>
            </a:r>
            <a:endParaRPr lang="ja-JP" altLang="en-US" dirty="0"/>
          </a:p>
        </p:txBody>
      </p:sp>
      <p:sp>
        <p:nvSpPr>
          <p:cNvPr id="3" name="コンテンツ プレースホルダー 2"/>
          <p:cNvSpPr>
            <a:spLocks noGrp="1"/>
          </p:cNvSpPr>
          <p:nvPr>
            <p:ph idx="1"/>
          </p:nvPr>
        </p:nvSpPr>
        <p:spPr>
          <a:xfrm>
            <a:off x="457200" y="1210236"/>
            <a:ext cx="8229600" cy="3650876"/>
          </a:xfrm>
        </p:spPr>
        <p:txBody>
          <a:bodyPr>
            <a:normAutofit fontScale="85000" lnSpcReduction="10000"/>
          </a:bodyPr>
          <a:lstStyle/>
          <a:p>
            <a:pPr marL="0" indent="0">
              <a:buNone/>
            </a:pPr>
            <a:r>
              <a:rPr lang="en-US" altLang="ja-JP" dirty="0" smtClean="0"/>
              <a:t>Pros</a:t>
            </a:r>
          </a:p>
          <a:p>
            <a:pPr lvl="1">
              <a:buFont typeface="Arial" panose="020B0604020202020204" pitchFamily="34" charset="0"/>
              <a:buChar char="○"/>
            </a:pPr>
            <a:r>
              <a:rPr lang="en-US" altLang="ja-JP" dirty="0" smtClean="0"/>
              <a:t>Plausible dynamic skinning</a:t>
            </a:r>
          </a:p>
          <a:p>
            <a:pPr lvl="1">
              <a:buFont typeface="Arial" panose="020B0604020202020204" pitchFamily="34" charset="0"/>
              <a:buChar char="○"/>
            </a:pPr>
            <a:r>
              <a:rPr lang="en-US" altLang="ja-JP" dirty="0" smtClean="0"/>
              <a:t>Simple implementation of state-space model</a:t>
            </a:r>
          </a:p>
          <a:p>
            <a:pPr lvl="1">
              <a:buFont typeface="Arial" panose="020B0604020202020204" pitchFamily="34" charset="0"/>
              <a:buChar char="○"/>
            </a:pPr>
            <a:r>
              <a:rPr lang="en-US" altLang="ja-JP" dirty="0" smtClean="0"/>
              <a:t>Efficient computation via nuclear norm optimization</a:t>
            </a:r>
          </a:p>
          <a:p>
            <a:pPr lvl="4"/>
            <a:endParaRPr lang="en-US" altLang="ja-JP" sz="900" dirty="0" smtClean="0"/>
          </a:p>
          <a:p>
            <a:pPr marL="0" indent="0">
              <a:buNone/>
            </a:pPr>
            <a:r>
              <a:rPr lang="en-US" altLang="ja-JP" dirty="0" smtClean="0"/>
              <a:t>Cons</a:t>
            </a:r>
          </a:p>
          <a:p>
            <a:pPr lvl="1">
              <a:buFont typeface="Arial" panose="020B0604020202020204" pitchFamily="34" charset="0"/>
              <a:buChar char="×"/>
            </a:pPr>
            <a:r>
              <a:rPr lang="en-US" altLang="ja-JP" dirty="0" smtClean="0"/>
              <a:t>Detailed deformation (e.g. wrinkles)</a:t>
            </a:r>
          </a:p>
          <a:p>
            <a:pPr lvl="1">
              <a:buFont typeface="Arial" panose="020B0604020202020204" pitchFamily="34" charset="0"/>
              <a:buChar char="×"/>
            </a:pPr>
            <a:r>
              <a:rPr lang="en-US" altLang="ja-JP" dirty="0" smtClean="0"/>
              <a:t>External force (gravity, contact, self-collision)</a:t>
            </a:r>
          </a:p>
          <a:p>
            <a:pPr lvl="1">
              <a:buFont typeface="Arial" panose="020B0604020202020204" pitchFamily="34" charset="0"/>
              <a:buChar char="×"/>
            </a:pPr>
            <a:r>
              <a:rPr lang="en-US" altLang="ja-JP" dirty="0" smtClean="0"/>
              <a:t>Physical </a:t>
            </a:r>
            <a:r>
              <a:rPr lang="en-US" altLang="ja-JP" dirty="0"/>
              <a:t>validity (volume preservation</a:t>
            </a:r>
            <a:r>
              <a:rPr lang="en-US" altLang="ja-JP" dirty="0" smtClean="0"/>
              <a:t>)</a:t>
            </a:r>
            <a:endParaRPr lang="en-US" altLang="ja-JP" dirty="0"/>
          </a:p>
        </p:txBody>
      </p:sp>
      <p:sp>
        <p:nvSpPr>
          <p:cNvPr id="5" name="スライド番号プレースホルダー 4"/>
          <p:cNvSpPr>
            <a:spLocks noGrp="1"/>
          </p:cNvSpPr>
          <p:nvPr>
            <p:ph type="sldNum" sz="quarter" idx="12"/>
          </p:nvPr>
        </p:nvSpPr>
        <p:spPr/>
        <p:txBody>
          <a:bodyPr/>
          <a:lstStyle/>
          <a:p>
            <a:fld id="{D2D8002D-B5B0-4BAC-B1F6-782DDCCE6D9C}" type="slidenum">
              <a:rPr lang="ja-JP" altLang="en-US" smtClean="0"/>
              <a:pPr/>
              <a:t>28</a:t>
            </a:fld>
            <a:endParaRPr lang="ja-JP" altLang="en-US" dirty="0"/>
          </a:p>
        </p:txBody>
      </p:sp>
    </p:spTree>
    <p:extLst>
      <p:ext uri="{BB962C8B-B14F-4D97-AF65-F5344CB8AC3E}">
        <p14:creationId xmlns:p14="http://schemas.microsoft.com/office/powerpoint/2010/main" val="33392487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Conclusion</a:t>
            </a:r>
            <a:endParaRPr lang="ja-JP" altLang="en-US" dirty="0"/>
          </a:p>
        </p:txBody>
      </p:sp>
      <p:sp>
        <p:nvSpPr>
          <p:cNvPr id="5" name="コンテンツ プレースホルダー 4"/>
          <p:cNvSpPr>
            <a:spLocks noGrp="1"/>
          </p:cNvSpPr>
          <p:nvPr>
            <p:ph idx="1"/>
          </p:nvPr>
        </p:nvSpPr>
        <p:spPr>
          <a:xfrm>
            <a:off x="457200" y="1200150"/>
            <a:ext cx="5922211" cy="3671303"/>
          </a:xfrm>
        </p:spPr>
        <p:txBody>
          <a:bodyPr>
            <a:normAutofit fontScale="70000" lnSpcReduction="20000"/>
          </a:bodyPr>
          <a:lstStyle/>
          <a:p>
            <a:r>
              <a:rPr lang="en-US" altLang="ja-JP" dirty="0" smtClean="0"/>
              <a:t>Helper bone rig</a:t>
            </a:r>
          </a:p>
          <a:p>
            <a:pPr lvl="1"/>
            <a:r>
              <a:rPr lang="en-US" altLang="ja-JP" dirty="0" smtClean="0"/>
              <a:t>Fully compatible with standard workflow</a:t>
            </a:r>
            <a:endParaRPr lang="en-US" altLang="ja-JP" sz="800" dirty="0" smtClean="0"/>
          </a:p>
          <a:p>
            <a:r>
              <a:rPr lang="en-US" altLang="ja-JP" dirty="0" smtClean="0"/>
              <a:t>State-space model</a:t>
            </a:r>
          </a:p>
          <a:p>
            <a:pPr lvl="1"/>
            <a:r>
              <a:rPr lang="en-US" altLang="ja-JP" dirty="0" smtClean="0"/>
              <a:t>Simple and Robust </a:t>
            </a:r>
            <a:r>
              <a:rPr lang="ja-JP" altLang="en-US" sz="2600" dirty="0" smtClean="0"/>
              <a:t>（</a:t>
            </a:r>
            <a:r>
              <a:rPr lang="en-US" altLang="ja-JP" sz="2600" dirty="0" smtClean="0"/>
              <a:t>via Eigen analysis</a:t>
            </a:r>
            <a:r>
              <a:rPr lang="ja-JP" altLang="en-US" sz="2600" dirty="0" smtClean="0"/>
              <a:t>）</a:t>
            </a:r>
            <a:endParaRPr lang="en-US" altLang="ja-JP" sz="1300" dirty="0" smtClean="0"/>
          </a:p>
          <a:p>
            <a:r>
              <a:rPr lang="en-US" altLang="ja-JP" dirty="0" smtClean="0"/>
              <a:t>Nuclear norm optimization</a:t>
            </a:r>
          </a:p>
          <a:p>
            <a:pPr lvl="1"/>
            <a:r>
              <a:rPr lang="en-US" altLang="ja-JP" dirty="0" smtClean="0"/>
              <a:t>Efficient computation</a:t>
            </a:r>
            <a:r>
              <a:rPr lang="ja-JP" altLang="en-US" dirty="0" smtClean="0"/>
              <a:t>（</a:t>
            </a:r>
            <a:r>
              <a:rPr lang="en-US" altLang="ja-JP" dirty="0" smtClean="0"/>
              <a:t>~20 μs</a:t>
            </a:r>
            <a:r>
              <a:rPr lang="ja-JP" altLang="en-US" dirty="0" smtClean="0"/>
              <a:t>）</a:t>
            </a:r>
            <a:endParaRPr lang="en-US" altLang="ja-JP" dirty="0" smtClean="0"/>
          </a:p>
          <a:p>
            <a:pPr lvl="1"/>
            <a:r>
              <a:rPr lang="en-US" altLang="ja-JP" dirty="0" smtClean="0"/>
              <a:t>Small memory</a:t>
            </a:r>
            <a:r>
              <a:rPr lang="ja-JP" altLang="en-US" dirty="0" smtClean="0"/>
              <a:t> </a:t>
            </a:r>
            <a:r>
              <a:rPr lang="en-US" altLang="ja-JP" dirty="0" smtClean="0"/>
              <a:t>footprint (~10 kB)</a:t>
            </a:r>
          </a:p>
          <a:p>
            <a:pPr lvl="4"/>
            <a:endParaRPr lang="en-US" altLang="ja-JP" sz="1300" dirty="0" smtClean="0"/>
          </a:p>
          <a:p>
            <a:r>
              <a:rPr lang="en-US" altLang="ja-JP" dirty="0"/>
              <a:t>Future </a:t>
            </a:r>
            <a:r>
              <a:rPr lang="en-US" altLang="ja-JP" dirty="0" smtClean="0"/>
              <a:t>work</a:t>
            </a:r>
          </a:p>
          <a:p>
            <a:pPr lvl="1"/>
            <a:r>
              <a:rPr lang="en-US" altLang="ja-JP" dirty="0" smtClean="0"/>
              <a:t>Locally-adaptive rigging </a:t>
            </a:r>
          </a:p>
          <a:p>
            <a:pPr lvl="1"/>
            <a:r>
              <a:rPr lang="en-US" altLang="ja-JP" dirty="0" smtClean="0"/>
              <a:t>Non-linear skinning models</a:t>
            </a:r>
          </a:p>
        </p:txBody>
      </p:sp>
      <p:sp>
        <p:nvSpPr>
          <p:cNvPr id="3" name="スライド番号プレースホルダー 2"/>
          <p:cNvSpPr>
            <a:spLocks noGrp="1"/>
          </p:cNvSpPr>
          <p:nvPr>
            <p:ph type="sldNum" sz="quarter" idx="12"/>
          </p:nvPr>
        </p:nvSpPr>
        <p:spPr/>
        <p:txBody>
          <a:bodyPr/>
          <a:lstStyle/>
          <a:p>
            <a:fld id="{D2D8002D-B5B0-4BAC-B1F6-782DDCCE6D9C}" type="slidenum">
              <a:rPr lang="ja-JP" altLang="en-US" smtClean="0"/>
              <a:pPr/>
              <a:t>29</a:t>
            </a:fld>
            <a:endParaRPr lang="ja-JP" altLang="en-US" dirty="0"/>
          </a:p>
        </p:txBody>
      </p:sp>
      <p:sp>
        <p:nvSpPr>
          <p:cNvPr id="6" name="コンテンツ プレースホルダー 2"/>
          <p:cNvSpPr txBox="1">
            <a:spLocks/>
          </p:cNvSpPr>
          <p:nvPr/>
        </p:nvSpPr>
        <p:spPr bwMode="auto">
          <a:xfrm>
            <a:off x="5244223" y="3241367"/>
            <a:ext cx="3723313" cy="1205258"/>
          </a:xfrm>
          <a:prstGeom prst="rect">
            <a:avLst/>
          </a:prstGeom>
          <a:solidFill>
            <a:srgbClr val="1C1C1C"/>
          </a:solidFill>
          <a:ln>
            <a:solidFill>
              <a:schemeClr val="tx2">
                <a:lumMod val="95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defTabSz="457200" rtl="0" fontAlgn="base">
              <a:spcBef>
                <a:spcPct val="20000"/>
              </a:spcBef>
              <a:spcAft>
                <a:spcPct val="0"/>
              </a:spcAft>
              <a:buFont typeface="Arial" panose="020B0604020202020204" pitchFamily="34" charset="0"/>
              <a:buChar char="•"/>
              <a:defRPr sz="3200" kern="1200">
                <a:solidFill>
                  <a:schemeClr val="tx1"/>
                </a:solidFill>
                <a:latin typeface="+mn-lt"/>
                <a:ea typeface="ＭＳ Ｐゴシック" pitchFamily="-108" charset="-128"/>
                <a:cs typeface="ＭＳ Ｐゴシック" pitchFamily="-108" charset="-128"/>
              </a:defRPr>
            </a:lvl1pPr>
            <a:lvl2pPr marL="742950" indent="-285750" algn="l" defTabSz="457200" rtl="0" fontAlgn="base">
              <a:spcBef>
                <a:spcPct val="20000"/>
              </a:spcBef>
              <a:spcAft>
                <a:spcPct val="0"/>
              </a:spcAft>
              <a:buFont typeface="Arial" panose="020B0604020202020204" pitchFamily="34" charset="0"/>
              <a:buChar char="–"/>
              <a:defRPr sz="2800" kern="1200">
                <a:solidFill>
                  <a:schemeClr val="tx1"/>
                </a:solidFill>
                <a:latin typeface="+mn-lt"/>
                <a:ea typeface="ＭＳ Ｐゴシック" pitchFamily="-108" charset="-128"/>
                <a:cs typeface="+mn-cs"/>
              </a:defRPr>
            </a:lvl2pPr>
            <a:lvl3pPr marL="1143000" indent="-228600" algn="l" defTabSz="457200" rtl="0" fontAlgn="base">
              <a:spcBef>
                <a:spcPct val="20000"/>
              </a:spcBef>
              <a:spcAft>
                <a:spcPct val="0"/>
              </a:spcAft>
              <a:buFont typeface="Arial" panose="020B0604020202020204" pitchFamily="34" charset="0"/>
              <a:buChar char="•"/>
              <a:defRPr sz="2400" kern="1200">
                <a:solidFill>
                  <a:schemeClr val="tx1"/>
                </a:solidFill>
                <a:latin typeface="+mn-lt"/>
                <a:ea typeface="ＭＳ Ｐゴシック" pitchFamily="-108" charset="-128"/>
                <a:cs typeface="+mn-cs"/>
              </a:defRPr>
            </a:lvl3pPr>
            <a:lvl4pPr marL="16002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ＭＳ Ｐゴシック" pitchFamily="-108" charset="-128"/>
                <a:cs typeface="+mn-cs"/>
              </a:defRPr>
            </a:lvl4pPr>
            <a:lvl5pPr marL="20574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800" b="1" dirty="0" smtClean="0">
                <a:solidFill>
                  <a:schemeClr val="accent3"/>
                </a:solidFill>
              </a:rPr>
              <a:t>Acknowledgements</a:t>
            </a:r>
          </a:p>
          <a:p>
            <a:pPr marL="0" indent="0">
              <a:buNone/>
            </a:pPr>
            <a:r>
              <a:rPr lang="en-US" altLang="ja-JP" sz="1600" dirty="0" smtClean="0"/>
              <a:t> SIGGRAPH reviewers</a:t>
            </a:r>
          </a:p>
          <a:p>
            <a:pPr marL="0" indent="0">
              <a:buNone/>
            </a:pPr>
            <a:r>
              <a:rPr lang="en-US" altLang="ja-JP" sz="1600" dirty="0" smtClean="0"/>
              <a:t> TAISO, Renpoo </a:t>
            </a:r>
            <a:r>
              <a:rPr lang="en-US" altLang="ja-JP" sz="1200" dirty="0" smtClean="0"/>
              <a:t>(www.behind-universe.org/)</a:t>
            </a:r>
            <a:endParaRPr lang="en-US" altLang="ja-JP" sz="1400" dirty="0" smtClean="0"/>
          </a:p>
          <a:p>
            <a:pPr marL="0" indent="0">
              <a:buNone/>
            </a:pPr>
            <a:r>
              <a:rPr lang="en-US" altLang="ja-JP" sz="1600" dirty="0" smtClean="0"/>
              <a:t> JSPS-KAKENHI</a:t>
            </a:r>
            <a:r>
              <a:rPr lang="ja-JP" altLang="en-US" sz="1600" dirty="0" smtClean="0"/>
              <a:t> </a:t>
            </a:r>
            <a:r>
              <a:rPr lang="en-US" altLang="ja-JP" sz="1600" dirty="0" smtClean="0"/>
              <a:t>15K16110, 15H02704</a:t>
            </a:r>
          </a:p>
        </p:txBody>
      </p:sp>
    </p:spTree>
    <p:extLst>
      <p:ext uri="{BB962C8B-B14F-4D97-AF65-F5344CB8AC3E}">
        <p14:creationId xmlns:p14="http://schemas.microsoft.com/office/powerpoint/2010/main" val="28655795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dirty="0" smtClean="0"/>
              <a:t>Wish List from Game Developers</a:t>
            </a:r>
            <a:endParaRPr kumimoji="1" lang="ja-JP" altLang="en-US" dirty="0"/>
          </a:p>
        </p:txBody>
      </p:sp>
      <p:sp>
        <p:nvSpPr>
          <p:cNvPr id="5" name="コンテンツ プレースホルダー 4"/>
          <p:cNvSpPr>
            <a:spLocks noGrp="1"/>
          </p:cNvSpPr>
          <p:nvPr>
            <p:ph idx="1"/>
          </p:nvPr>
        </p:nvSpPr>
        <p:spPr/>
        <p:txBody>
          <a:bodyPr>
            <a:normAutofit fontScale="85000" lnSpcReduction="20000"/>
          </a:bodyPr>
          <a:lstStyle/>
          <a:p>
            <a:r>
              <a:rPr lang="en-US" altLang="ja-JP" dirty="0" smtClean="0"/>
              <a:t>Robustness</a:t>
            </a:r>
          </a:p>
          <a:p>
            <a:pPr lvl="3"/>
            <a:endParaRPr lang="en-US" altLang="ja-JP" sz="675" dirty="0"/>
          </a:p>
          <a:p>
            <a:r>
              <a:rPr lang="en-US" altLang="ja-JP" dirty="0" smtClean="0"/>
              <a:t>Simplicity</a:t>
            </a:r>
            <a:endParaRPr lang="en-US" altLang="ja-JP" dirty="0"/>
          </a:p>
          <a:p>
            <a:pPr lvl="1"/>
            <a:r>
              <a:rPr lang="en-US" altLang="ja-JP" dirty="0" smtClean="0"/>
              <a:t>Compatibility </a:t>
            </a:r>
            <a:r>
              <a:rPr lang="en-US" altLang="ja-JP" dirty="0"/>
              <a:t>with </a:t>
            </a:r>
            <a:r>
              <a:rPr lang="en-US" altLang="ja-JP" dirty="0" smtClean="0"/>
              <a:t>existing workflow </a:t>
            </a:r>
          </a:p>
          <a:p>
            <a:r>
              <a:rPr lang="en-US" altLang="ja-JP" dirty="0" smtClean="0"/>
              <a:t>Performance</a:t>
            </a:r>
            <a:endParaRPr kumimoji="1" lang="en-US" altLang="ja-JP" dirty="0" smtClean="0"/>
          </a:p>
          <a:p>
            <a:pPr lvl="1"/>
            <a:r>
              <a:rPr lang="en-US" altLang="ja-JP" dirty="0" smtClean="0"/>
              <a:t>Fast &amp; Predictable execution time</a:t>
            </a:r>
          </a:p>
          <a:p>
            <a:pPr lvl="1"/>
            <a:r>
              <a:rPr lang="en-US" altLang="ja-JP" dirty="0" smtClean="0"/>
              <a:t>Small memory footprint</a:t>
            </a:r>
            <a:endParaRPr lang="en-US" altLang="ja-JP" dirty="0"/>
          </a:p>
          <a:p>
            <a:r>
              <a:rPr lang="en-US" altLang="ja-JP" dirty="0" smtClean="0"/>
              <a:t>Quality</a:t>
            </a:r>
          </a:p>
          <a:p>
            <a:pPr lvl="1"/>
            <a:r>
              <a:rPr lang="en-US" altLang="ja-JP" dirty="0" smtClean="0"/>
              <a:t>Physically-valid natural skin deformation</a:t>
            </a:r>
          </a:p>
        </p:txBody>
      </p:sp>
      <p:sp>
        <p:nvSpPr>
          <p:cNvPr id="3" name="スライド番号プレースホルダー 2"/>
          <p:cNvSpPr>
            <a:spLocks noGrp="1"/>
          </p:cNvSpPr>
          <p:nvPr>
            <p:ph type="sldNum" sz="quarter" idx="12"/>
          </p:nvPr>
        </p:nvSpPr>
        <p:spPr/>
        <p:txBody>
          <a:bodyPr/>
          <a:lstStyle/>
          <a:p>
            <a:fld id="{D2D8002D-B5B0-4BAC-B1F6-782DDCCE6D9C}" type="slidenum">
              <a:rPr kumimoji="1" lang="ja-JP" altLang="en-US" smtClean="0"/>
              <a:t>3</a:t>
            </a:fld>
            <a:endParaRPr kumimoji="1" lang="ja-JP" altLang="en-US" dirty="0"/>
          </a:p>
        </p:txBody>
      </p:sp>
      <p:sp>
        <p:nvSpPr>
          <p:cNvPr id="8" name="テキスト ボックス 7"/>
          <p:cNvSpPr txBox="1"/>
          <p:nvPr/>
        </p:nvSpPr>
        <p:spPr>
          <a:xfrm>
            <a:off x="6777219" y="878959"/>
            <a:ext cx="1603837" cy="369332"/>
          </a:xfrm>
          <a:prstGeom prst="rect">
            <a:avLst/>
          </a:prstGeom>
          <a:noFill/>
        </p:spPr>
        <p:txBody>
          <a:bodyPr wrap="none" rtlCol="0">
            <a:spAutoFit/>
          </a:bodyPr>
          <a:lstStyle/>
          <a:p>
            <a:r>
              <a:rPr lang="en-US" altLang="ja-JP" dirty="0"/>
              <a:t>[Hecker 2011]</a:t>
            </a:r>
            <a:endParaRPr lang="ja-JP" altLang="en-US" dirty="0"/>
          </a:p>
        </p:txBody>
      </p:sp>
      <p:sp>
        <p:nvSpPr>
          <p:cNvPr id="9" name="コンテンツ プレースホルダー 4"/>
          <p:cNvSpPr txBox="1">
            <a:spLocks/>
          </p:cNvSpPr>
          <p:nvPr/>
        </p:nvSpPr>
        <p:spPr>
          <a:xfrm>
            <a:off x="475011" y="4000885"/>
            <a:ext cx="8433101" cy="794852"/>
          </a:xfrm>
          <a:prstGeom prst="rect">
            <a:avLst/>
          </a:prstGeom>
        </p:spPr>
        <p:txBody>
          <a:bodyPr vert="horz" lIns="68580" tIns="34290" rIns="68580" bIns="3429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lvl="1"/>
            <a:r>
              <a:rPr lang="en-US" altLang="ja-JP" b="1" dirty="0">
                <a:solidFill>
                  <a:srgbClr val="FFFF00"/>
                </a:solidFill>
              </a:rPr>
              <a:t>Plausible</a:t>
            </a:r>
            <a:r>
              <a:rPr lang="en-US" altLang="ja-JP" dirty="0"/>
              <a:t> dynamic deformation</a:t>
            </a:r>
          </a:p>
          <a:p>
            <a:pPr marL="342900" lvl="1" indent="0">
              <a:buNone/>
            </a:pPr>
            <a:r>
              <a:rPr lang="en-US" altLang="ja-JP" sz="2100" dirty="0"/>
              <a:t> </a:t>
            </a:r>
            <a:r>
              <a:rPr lang="en-US" altLang="ja-JP" sz="2100" dirty="0" smtClean="0"/>
              <a:t>  </a:t>
            </a:r>
            <a:r>
              <a:rPr lang="en-US" altLang="ja-JP" sz="2250" dirty="0" smtClean="0"/>
              <a:t>×</a:t>
            </a:r>
            <a:r>
              <a:rPr lang="en-US" altLang="ja-JP" sz="2100" dirty="0"/>
              <a:t>Details (e.g. wrinkles) </a:t>
            </a:r>
            <a:r>
              <a:rPr lang="en-US" altLang="ja-JP" sz="2100" dirty="0" smtClean="0"/>
              <a:t>  </a:t>
            </a:r>
            <a:r>
              <a:rPr lang="en-US" altLang="ja-JP" sz="2250" dirty="0"/>
              <a:t>×</a:t>
            </a:r>
            <a:r>
              <a:rPr lang="en-US" altLang="ja-JP" sz="2100" dirty="0"/>
              <a:t>External forces (e.g. gravity) </a:t>
            </a:r>
            <a:r>
              <a:rPr lang="en-US" altLang="ja-JP" sz="2100" dirty="0" smtClean="0"/>
              <a:t>  </a:t>
            </a:r>
            <a:r>
              <a:rPr lang="en-US" altLang="ja-JP" sz="2250" dirty="0"/>
              <a:t>×</a:t>
            </a:r>
            <a:r>
              <a:rPr lang="en-US" altLang="ja-JP" sz="2100" dirty="0"/>
              <a:t>Physical validity</a:t>
            </a:r>
          </a:p>
        </p:txBody>
      </p:sp>
    </p:spTree>
    <p:extLst>
      <p:ext uri="{BB962C8B-B14F-4D97-AF65-F5344CB8AC3E}">
        <p14:creationId xmlns:p14="http://schemas.microsoft.com/office/powerpoint/2010/main" val="3256698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1600"/>
                                        <p:tgtEl>
                                          <p:spTgt spid="5">
                                            <p:txEl>
                                              <p:pRg st="8" end="8"/>
                                            </p:txEl>
                                          </p:spTgt>
                                        </p:tgtEl>
                                      </p:cBhvr>
                                    </p:animEffect>
                                    <p:set>
                                      <p:cBhvr>
                                        <p:cTn id="7" dur="1" fill="hold">
                                          <p:stCondLst>
                                            <p:cond delay="1599"/>
                                          </p:stCondLst>
                                        </p:cTn>
                                        <p:tgtEl>
                                          <p:spTgt spid="5">
                                            <p:txEl>
                                              <p:pRg st="8" end="8"/>
                                            </p:txEl>
                                          </p:spTgt>
                                        </p:tgtEl>
                                        <p:attrNameLst>
                                          <p:attrName>style.visibility</p:attrName>
                                        </p:attrNameLst>
                                      </p:cBhvr>
                                      <p:to>
                                        <p:strVal val="hidden"/>
                                      </p:to>
                                    </p:se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Linear Blend Skinning (LBS) </a:t>
            </a:r>
            <a:endParaRPr lang="ja-JP" altLang="en-US" dirty="0"/>
          </a:p>
        </p:txBody>
      </p:sp>
      <p:sp>
        <p:nvSpPr>
          <p:cNvPr id="8" name="コンテンツ プレースホルダー 7"/>
          <p:cNvSpPr>
            <a:spLocks noGrp="1"/>
          </p:cNvSpPr>
          <p:nvPr>
            <p:ph idx="1"/>
          </p:nvPr>
        </p:nvSpPr>
        <p:spPr/>
        <p:txBody>
          <a:bodyPr>
            <a:normAutofit fontScale="85000" lnSpcReduction="20000"/>
          </a:bodyPr>
          <a:lstStyle/>
          <a:p>
            <a:r>
              <a:rPr lang="en-US" altLang="ja-JP" dirty="0" smtClean="0"/>
              <a:t>Robust</a:t>
            </a:r>
          </a:p>
          <a:p>
            <a:pPr lvl="3"/>
            <a:endParaRPr lang="en-US" altLang="ja-JP" sz="1000" dirty="0" smtClean="0"/>
          </a:p>
          <a:p>
            <a:r>
              <a:rPr lang="en-US" altLang="ja-JP" dirty="0" smtClean="0"/>
              <a:t>Simple</a:t>
            </a:r>
          </a:p>
          <a:p>
            <a:pPr lvl="1"/>
            <a:r>
              <a:rPr lang="en-US" altLang="ja-JP" dirty="0" smtClean="0"/>
              <a:t>Supported by most engines</a:t>
            </a:r>
          </a:p>
          <a:p>
            <a:pPr lvl="1"/>
            <a:r>
              <a:rPr lang="en-US" altLang="ja-JP" dirty="0" smtClean="0"/>
              <a:t>Established tools</a:t>
            </a:r>
          </a:p>
          <a:p>
            <a:pPr lvl="4"/>
            <a:endParaRPr lang="en-US" altLang="ja-JP" sz="1000" dirty="0" smtClean="0"/>
          </a:p>
          <a:p>
            <a:r>
              <a:rPr lang="en-US" altLang="ja-JP" dirty="0" smtClean="0"/>
              <a:t>High performance</a:t>
            </a:r>
          </a:p>
          <a:p>
            <a:pPr lvl="1"/>
            <a:r>
              <a:rPr lang="en-US" altLang="ja-JP" dirty="0" smtClean="0"/>
              <a:t>Efficient &amp; Predictable</a:t>
            </a:r>
          </a:p>
          <a:p>
            <a:pPr lvl="4"/>
            <a:endParaRPr lang="en-US" altLang="ja-JP" sz="900" dirty="0" smtClean="0"/>
          </a:p>
          <a:p>
            <a:r>
              <a:rPr lang="en-US" altLang="ja-JP" dirty="0" smtClean="0"/>
              <a:t>Dynamic deformation</a:t>
            </a:r>
          </a:p>
          <a:p>
            <a:endParaRPr lang="ja-JP" altLang="en-US" dirty="0"/>
          </a:p>
        </p:txBody>
      </p:sp>
      <p:sp>
        <p:nvSpPr>
          <p:cNvPr id="5" name="スライド番号プレースホルダー 4"/>
          <p:cNvSpPr>
            <a:spLocks noGrp="1"/>
          </p:cNvSpPr>
          <p:nvPr>
            <p:ph type="sldNum" sz="quarter" idx="12"/>
          </p:nvPr>
        </p:nvSpPr>
        <p:spPr/>
        <p:txBody>
          <a:bodyPr/>
          <a:lstStyle/>
          <a:p>
            <a:fld id="{D2D8002D-B5B0-4BAC-B1F6-782DDCCE6D9C}" type="slidenum">
              <a:rPr lang="ja-JP" altLang="en-US" smtClean="0"/>
              <a:pPr/>
              <a:t>4</a:t>
            </a:fld>
            <a:endParaRPr lang="ja-JP" altLang="en-US" dirty="0"/>
          </a:p>
        </p:txBody>
      </p:sp>
      <p:sp>
        <p:nvSpPr>
          <p:cNvPr id="9" name="乗算記号 8"/>
          <p:cNvSpPr/>
          <p:nvPr/>
        </p:nvSpPr>
        <p:spPr>
          <a:xfrm>
            <a:off x="379879" y="3677896"/>
            <a:ext cx="2376264" cy="921062"/>
          </a:xfrm>
          <a:prstGeom prst="mathMultiply">
            <a:avLst>
              <a:gd name="adj1" fmla="val 18859"/>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0" name="テキスト ボックス 9"/>
          <p:cNvSpPr txBox="1"/>
          <p:nvPr/>
        </p:nvSpPr>
        <p:spPr>
          <a:xfrm>
            <a:off x="6279802" y="924554"/>
            <a:ext cx="1915909" cy="369332"/>
          </a:xfrm>
          <a:prstGeom prst="rect">
            <a:avLst/>
          </a:prstGeom>
          <a:noFill/>
        </p:spPr>
        <p:txBody>
          <a:bodyPr wrap="none" rtlCol="0">
            <a:spAutoFit/>
          </a:bodyPr>
          <a:lstStyle/>
          <a:p>
            <a:r>
              <a:rPr lang="en-US" altLang="ja-JP" dirty="0"/>
              <a:t>[Thalmann 1988]</a:t>
            </a:r>
            <a:endParaRPr lang="ja-JP" altLang="en-US" dirty="0"/>
          </a:p>
        </p:txBody>
      </p:sp>
    </p:spTree>
    <p:extLst>
      <p:ext uri="{BB962C8B-B14F-4D97-AF65-F5344CB8AC3E}">
        <p14:creationId xmlns:p14="http://schemas.microsoft.com/office/powerpoint/2010/main" val="8507098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1246"/>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Helper Bone Rig</a:t>
            </a:r>
            <a:endParaRPr kumimoji="1" lang="ja-JP" altLang="en-US" dirty="0"/>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5</a:t>
            </a:fld>
            <a:endParaRPr kumimoji="1" lang="ja-JP" altLang="en-US" dirty="0"/>
          </a:p>
        </p:txBody>
      </p:sp>
      <p:sp>
        <p:nvSpPr>
          <p:cNvPr id="3" name="正方形/長方形 2"/>
          <p:cNvSpPr/>
          <p:nvPr/>
        </p:nvSpPr>
        <p:spPr>
          <a:xfrm>
            <a:off x="2766740" y="976718"/>
            <a:ext cx="3796745" cy="369332"/>
          </a:xfrm>
          <a:prstGeom prst="rect">
            <a:avLst/>
          </a:prstGeom>
        </p:spPr>
        <p:txBody>
          <a:bodyPr wrap="none">
            <a:spAutoFit/>
          </a:bodyPr>
          <a:lstStyle/>
          <a:p>
            <a:r>
              <a:rPr lang="en-US" altLang="ja-JP" dirty="0"/>
              <a:t>[Mohr </a:t>
            </a:r>
            <a:r>
              <a:rPr lang="en-US" altLang="ja-JP" dirty="0" smtClean="0"/>
              <a:t>2003</a:t>
            </a:r>
            <a:r>
              <a:rPr lang="en-US" altLang="ja-JP" dirty="0"/>
              <a:t>, Parks </a:t>
            </a:r>
            <a:r>
              <a:rPr lang="en-US" altLang="ja-JP" dirty="0" smtClean="0"/>
              <a:t>2005, Kim 2011]</a:t>
            </a:r>
            <a:endParaRPr lang="ja-JP" altLang="en-US" dirty="0"/>
          </a:p>
        </p:txBody>
      </p:sp>
      <p:pic>
        <p:nvPicPr>
          <p:cNvPr id="10" name="図 9"/>
          <p:cNvPicPr>
            <a:picLocks noChangeAspect="1"/>
          </p:cNvPicPr>
          <p:nvPr/>
        </p:nvPicPr>
        <p:blipFill>
          <a:blip r:embed="rId5"/>
          <a:stretch>
            <a:fillRect/>
          </a:stretch>
        </p:blipFill>
        <p:spPr>
          <a:xfrm>
            <a:off x="1439652" y="1592220"/>
            <a:ext cx="2298567" cy="1814659"/>
          </a:xfrm>
          <a:prstGeom prst="rect">
            <a:avLst/>
          </a:prstGeom>
        </p:spPr>
      </p:pic>
      <p:sp>
        <p:nvSpPr>
          <p:cNvPr id="11" name="テキスト ボックス 10"/>
          <p:cNvSpPr txBox="1"/>
          <p:nvPr/>
        </p:nvSpPr>
        <p:spPr>
          <a:xfrm>
            <a:off x="992081" y="3409604"/>
            <a:ext cx="3980577" cy="692497"/>
          </a:xfrm>
          <a:prstGeom prst="rect">
            <a:avLst/>
          </a:prstGeom>
          <a:noFill/>
        </p:spPr>
        <p:txBody>
          <a:bodyPr wrap="none" rtlCol="0">
            <a:spAutoFit/>
          </a:bodyPr>
          <a:lstStyle/>
          <a:p>
            <a:r>
              <a:rPr lang="en-US" altLang="ja-JP" sz="2100" dirty="0"/>
              <a:t>Procedural control</a:t>
            </a:r>
            <a:r>
              <a:rPr lang="ja-JP" altLang="en-US" sz="1500" dirty="0"/>
              <a:t> </a:t>
            </a:r>
            <a:r>
              <a:rPr lang="en-US" altLang="ja-JP" sz="1500" dirty="0"/>
              <a:t>on CPU</a:t>
            </a:r>
          </a:p>
          <a:p>
            <a:r>
              <a:rPr lang="ja-JP" altLang="en-US" dirty="0"/>
              <a:t>（</a:t>
            </a:r>
            <a:r>
              <a:rPr lang="en-US" altLang="ja-JP" dirty="0"/>
              <a:t>e.g. </a:t>
            </a:r>
            <a:r>
              <a:rPr lang="en-US" altLang="ja-JP" dirty="0" smtClean="0"/>
              <a:t>driven-key/expression in Maya</a:t>
            </a:r>
            <a:r>
              <a:rPr lang="ja-JP" altLang="en-US" dirty="0"/>
              <a:t>）</a:t>
            </a:r>
          </a:p>
        </p:txBody>
      </p:sp>
      <p:sp>
        <p:nvSpPr>
          <p:cNvPr id="12" name="テキスト ボックス 11"/>
          <p:cNvSpPr txBox="1"/>
          <p:nvPr/>
        </p:nvSpPr>
        <p:spPr>
          <a:xfrm>
            <a:off x="1348423" y="1553168"/>
            <a:ext cx="1782860" cy="415498"/>
          </a:xfrm>
          <a:prstGeom prst="rect">
            <a:avLst/>
          </a:prstGeom>
          <a:noFill/>
        </p:spPr>
        <p:txBody>
          <a:bodyPr wrap="none" rtlCol="0">
            <a:spAutoFit/>
          </a:bodyPr>
          <a:lstStyle/>
          <a:p>
            <a:r>
              <a:rPr lang="en-US" altLang="ja-JP" sz="2100" dirty="0">
                <a:solidFill>
                  <a:srgbClr val="66FFFF"/>
                </a:solidFill>
              </a:rPr>
              <a:t>Primary bone</a:t>
            </a:r>
            <a:endParaRPr lang="ja-JP" altLang="en-US" sz="2100" dirty="0">
              <a:solidFill>
                <a:srgbClr val="66FFFF"/>
              </a:solidFill>
            </a:endParaRPr>
          </a:p>
        </p:txBody>
      </p:sp>
      <p:sp>
        <p:nvSpPr>
          <p:cNvPr id="9" name="テキスト ボックス 8"/>
          <p:cNvSpPr txBox="1"/>
          <p:nvPr/>
        </p:nvSpPr>
        <p:spPr>
          <a:xfrm>
            <a:off x="1348423" y="2170078"/>
            <a:ext cx="1646605" cy="415498"/>
          </a:xfrm>
          <a:prstGeom prst="rect">
            <a:avLst/>
          </a:prstGeom>
          <a:noFill/>
        </p:spPr>
        <p:txBody>
          <a:bodyPr wrap="none" rtlCol="0">
            <a:spAutoFit/>
          </a:bodyPr>
          <a:lstStyle/>
          <a:p>
            <a:r>
              <a:rPr lang="en-US" altLang="ja-JP" sz="2100" dirty="0">
                <a:solidFill>
                  <a:srgbClr val="FF99FF"/>
                </a:solidFill>
              </a:rPr>
              <a:t>Helper bone</a:t>
            </a:r>
            <a:endParaRPr lang="ja-JP" altLang="en-US" sz="2100" dirty="0">
              <a:solidFill>
                <a:srgbClr val="FF99FF"/>
              </a:solidFill>
            </a:endParaRPr>
          </a:p>
        </p:txBody>
      </p:sp>
      <p:sp>
        <p:nvSpPr>
          <p:cNvPr id="4" name="右矢印 3"/>
          <p:cNvSpPr/>
          <p:nvPr/>
        </p:nvSpPr>
        <p:spPr>
          <a:xfrm>
            <a:off x="3952108" y="2121507"/>
            <a:ext cx="1350150" cy="75608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000" dirty="0">
              <a:solidFill>
                <a:schemeClr val="bg1"/>
              </a:solidFill>
            </a:endParaRPr>
          </a:p>
        </p:txBody>
      </p:sp>
      <p:sp>
        <p:nvSpPr>
          <p:cNvPr id="6" name="テキスト ボックス 5"/>
          <p:cNvSpPr txBox="1"/>
          <p:nvPr/>
        </p:nvSpPr>
        <p:spPr>
          <a:xfrm>
            <a:off x="4049161" y="2712649"/>
            <a:ext cx="869149" cy="738664"/>
          </a:xfrm>
          <a:prstGeom prst="rect">
            <a:avLst/>
          </a:prstGeom>
          <a:noFill/>
        </p:spPr>
        <p:txBody>
          <a:bodyPr wrap="none" rtlCol="0">
            <a:spAutoFit/>
          </a:bodyPr>
          <a:lstStyle/>
          <a:p>
            <a:r>
              <a:rPr kumimoji="1" lang="en-US" altLang="ja-JP" sz="2700" dirty="0"/>
              <a:t>LBS</a:t>
            </a:r>
          </a:p>
          <a:p>
            <a:r>
              <a:rPr lang="en-US" altLang="ja-JP" sz="1500" dirty="0"/>
              <a:t>on GPU</a:t>
            </a:r>
            <a:endParaRPr kumimoji="1" lang="ja-JP" altLang="en-US" sz="1500" dirty="0"/>
          </a:p>
        </p:txBody>
      </p:sp>
      <p:pic>
        <p:nvPicPr>
          <p:cNvPr id="7" name="HelerBone">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6"/>
          <a:stretch>
            <a:fillRect/>
          </a:stretch>
        </p:blipFill>
        <p:spPr>
          <a:xfrm>
            <a:off x="5399311" y="1592220"/>
            <a:ext cx="3147160" cy="2179621"/>
          </a:xfrm>
          <a:prstGeom prst="rect">
            <a:avLst/>
          </a:prstGeom>
        </p:spPr>
      </p:pic>
    </p:spTree>
    <p:extLst>
      <p:ext uri="{BB962C8B-B14F-4D97-AF65-F5344CB8AC3E}">
        <p14:creationId xmlns:p14="http://schemas.microsoft.com/office/powerpoint/2010/main" val="35568248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3600" dirty="0" smtClean="0"/>
              <a:t>Example-based Helper Bone Control</a:t>
            </a:r>
            <a:endParaRPr kumimoji="1" lang="ja-JP" altLang="en-US" sz="3600" dirty="0"/>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6</a:t>
            </a:fld>
            <a:endParaRPr kumimoji="1" lang="ja-JP" altLang="en-US" dirty="0"/>
          </a:p>
        </p:txBody>
      </p:sp>
      <p:pic>
        <p:nvPicPr>
          <p:cNvPr id="6" name="図 5"/>
          <p:cNvPicPr>
            <a:picLocks noChangeAspect="1"/>
          </p:cNvPicPr>
          <p:nvPr/>
        </p:nvPicPr>
        <p:blipFill>
          <a:blip r:embed="rId3"/>
          <a:stretch>
            <a:fillRect/>
          </a:stretch>
        </p:blipFill>
        <p:spPr>
          <a:xfrm>
            <a:off x="1216559" y="1383618"/>
            <a:ext cx="6757820" cy="2236436"/>
          </a:xfrm>
          <a:prstGeom prst="rect">
            <a:avLst/>
          </a:prstGeom>
        </p:spPr>
      </p:pic>
      <p:sp>
        <p:nvSpPr>
          <p:cNvPr id="12" name="角丸四角形 11"/>
          <p:cNvSpPr/>
          <p:nvPr/>
        </p:nvSpPr>
        <p:spPr>
          <a:xfrm>
            <a:off x="4595467" y="1815666"/>
            <a:ext cx="1758731" cy="1831212"/>
          </a:xfrm>
          <a:prstGeom prst="roundRect">
            <a:avLst/>
          </a:prstGeom>
          <a:solidFill>
            <a:srgbClr val="FFFF00">
              <a:alpha val="5000"/>
            </a:srgbClr>
          </a:solid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4" name="コンテンツ プレースホルダー 2"/>
          <p:cNvSpPr txBox="1">
            <a:spLocks/>
          </p:cNvSpPr>
          <p:nvPr/>
        </p:nvSpPr>
        <p:spPr>
          <a:xfrm>
            <a:off x="4936373" y="3651870"/>
            <a:ext cx="3488042" cy="1253900"/>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100" dirty="0" smtClean="0">
                <a:solidFill>
                  <a:srgbClr val="FFFF00"/>
                </a:solidFill>
              </a:rPr>
              <a:t>・ </a:t>
            </a:r>
            <a:r>
              <a:rPr lang="en-US" altLang="ja-JP" sz="2100" dirty="0" smtClean="0">
                <a:solidFill>
                  <a:srgbClr val="FFFF00"/>
                </a:solidFill>
              </a:rPr>
              <a:t>State-space model</a:t>
            </a:r>
            <a:endParaRPr lang="en-US" altLang="ja-JP" sz="2100" dirty="0">
              <a:solidFill>
                <a:srgbClr val="FFFF00"/>
              </a:solidFill>
            </a:endParaRPr>
          </a:p>
          <a:p>
            <a:pPr marL="0" indent="0">
              <a:buNone/>
            </a:pPr>
            <a:r>
              <a:rPr lang="ja-JP" altLang="en-US" sz="2100" dirty="0" smtClean="0">
                <a:solidFill>
                  <a:srgbClr val="FFFF00"/>
                </a:solidFill>
              </a:rPr>
              <a:t>・ </a:t>
            </a:r>
            <a:r>
              <a:rPr lang="en-US" altLang="ja-JP" sz="2100" dirty="0" smtClean="0">
                <a:solidFill>
                  <a:srgbClr val="FFFF00"/>
                </a:solidFill>
              </a:rPr>
              <a:t>System </a:t>
            </a:r>
            <a:r>
              <a:rPr lang="en-US" altLang="ja-JP" sz="2100" dirty="0">
                <a:solidFill>
                  <a:srgbClr val="FFFF00"/>
                </a:solidFill>
              </a:rPr>
              <a:t>identification</a:t>
            </a:r>
          </a:p>
          <a:p>
            <a:pPr marL="0" indent="0">
              <a:buNone/>
            </a:pPr>
            <a:r>
              <a:rPr lang="ja-JP" altLang="en-US" sz="2100" dirty="0" smtClean="0">
                <a:solidFill>
                  <a:srgbClr val="FFFF00"/>
                </a:solidFill>
                <a:latin typeface="+mj-lt"/>
              </a:rPr>
              <a:t>・ </a:t>
            </a:r>
            <a:r>
              <a:rPr lang="en-US" altLang="ja-JP" sz="2100" dirty="0" smtClean="0">
                <a:solidFill>
                  <a:srgbClr val="FFFF00"/>
                </a:solidFill>
                <a:latin typeface="+mj-lt"/>
              </a:rPr>
              <a:t>Nuclear </a:t>
            </a:r>
            <a:r>
              <a:rPr lang="en-US" altLang="ja-JP" sz="2100" dirty="0">
                <a:solidFill>
                  <a:srgbClr val="FFFF00"/>
                </a:solidFill>
                <a:latin typeface="+mj-lt"/>
              </a:rPr>
              <a:t>norm optimization</a:t>
            </a:r>
            <a:endParaRPr lang="ja-JP" altLang="en-US" sz="2100" dirty="0">
              <a:solidFill>
                <a:srgbClr val="FFFF00"/>
              </a:solidFill>
              <a:latin typeface="+mj-lt"/>
            </a:endParaRPr>
          </a:p>
        </p:txBody>
      </p:sp>
      <p:sp>
        <p:nvSpPr>
          <p:cNvPr id="9" name="正方形/長方形 8"/>
          <p:cNvSpPr/>
          <p:nvPr/>
        </p:nvSpPr>
        <p:spPr>
          <a:xfrm>
            <a:off x="2869971" y="3590042"/>
            <a:ext cx="1824538" cy="1015663"/>
          </a:xfrm>
          <a:prstGeom prst="rect">
            <a:avLst/>
          </a:prstGeom>
        </p:spPr>
        <p:txBody>
          <a:bodyPr wrap="none">
            <a:spAutoFit/>
          </a:bodyPr>
          <a:lstStyle/>
          <a:p>
            <a:r>
              <a:rPr lang="en-US" altLang="ja-JP" sz="2000" dirty="0" smtClean="0">
                <a:latin typeface="+mj-lt"/>
              </a:rPr>
              <a:t>Skin weights</a:t>
            </a:r>
          </a:p>
          <a:p>
            <a:r>
              <a:rPr lang="en-US" altLang="ja-JP" sz="2000" dirty="0" smtClean="0">
                <a:latin typeface="+mj-lt"/>
              </a:rPr>
              <a:t>&amp; Helper </a:t>
            </a:r>
            <a:r>
              <a:rPr lang="en-US" altLang="ja-JP" sz="2000" dirty="0">
                <a:latin typeface="+mj-lt"/>
              </a:rPr>
              <a:t>bone</a:t>
            </a:r>
          </a:p>
          <a:p>
            <a:r>
              <a:rPr lang="en-US" altLang="ja-JP" sz="2000" dirty="0" smtClean="0">
                <a:latin typeface="+mj-lt"/>
              </a:rPr>
              <a:t>transformation</a:t>
            </a:r>
          </a:p>
        </p:txBody>
      </p:sp>
      <p:sp>
        <p:nvSpPr>
          <p:cNvPr id="10" name="正方形/長方形 9"/>
          <p:cNvSpPr/>
          <p:nvPr/>
        </p:nvSpPr>
        <p:spPr>
          <a:xfrm>
            <a:off x="924412" y="3584362"/>
            <a:ext cx="1781257" cy="1015663"/>
          </a:xfrm>
          <a:prstGeom prst="rect">
            <a:avLst/>
          </a:prstGeom>
        </p:spPr>
        <p:txBody>
          <a:bodyPr wrap="none">
            <a:spAutoFit/>
          </a:bodyPr>
          <a:lstStyle/>
          <a:p>
            <a:r>
              <a:rPr lang="en-US" altLang="ja-JP" sz="2000" dirty="0">
                <a:latin typeface="+mj-lt"/>
              </a:rPr>
              <a:t> </a:t>
            </a:r>
            <a:r>
              <a:rPr lang="en-US" altLang="ja-JP" sz="2000" dirty="0" smtClean="0">
                <a:latin typeface="+mj-lt"/>
              </a:rPr>
              <a:t>Example skin</a:t>
            </a:r>
          </a:p>
          <a:p>
            <a:r>
              <a:rPr lang="en-US" altLang="ja-JP" sz="2000" dirty="0">
                <a:latin typeface="+mj-lt"/>
              </a:rPr>
              <a:t> </a:t>
            </a:r>
            <a:r>
              <a:rPr lang="en-US" altLang="ja-JP" sz="2000" dirty="0" smtClean="0">
                <a:latin typeface="+mj-lt"/>
              </a:rPr>
              <a:t>&amp; skeleton</a:t>
            </a:r>
          </a:p>
          <a:p>
            <a:r>
              <a:rPr lang="en-US" altLang="ja-JP" sz="2000" dirty="0" smtClean="0">
                <a:latin typeface="+mj-lt"/>
              </a:rPr>
              <a:t> animation</a:t>
            </a:r>
            <a:endParaRPr lang="ja-JP" altLang="en-US" sz="2000" dirty="0">
              <a:latin typeface="+mj-lt"/>
            </a:endParaRPr>
          </a:p>
        </p:txBody>
      </p:sp>
    </p:spTree>
    <p:extLst>
      <p:ext uri="{BB962C8B-B14F-4D97-AF65-F5344CB8AC3E}">
        <p14:creationId xmlns:p14="http://schemas.microsoft.com/office/powerpoint/2010/main" val="385756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472" y="1365187"/>
            <a:ext cx="5978486" cy="3058895"/>
          </a:xfrm>
          <a:prstGeom prst="rect">
            <a:avLst/>
          </a:prstGeom>
        </p:spPr>
      </p:pic>
      <p:sp>
        <p:nvSpPr>
          <p:cNvPr id="5" name="タイトル 4"/>
          <p:cNvSpPr>
            <a:spLocks noGrp="1"/>
          </p:cNvSpPr>
          <p:nvPr>
            <p:ph type="title"/>
          </p:nvPr>
        </p:nvSpPr>
        <p:spPr/>
        <p:txBody>
          <a:bodyPr>
            <a:normAutofit/>
          </a:bodyPr>
          <a:lstStyle/>
          <a:p>
            <a:r>
              <a:rPr lang="en-US" altLang="ja-JP" sz="4000" dirty="0" smtClean="0"/>
              <a:t>Helper Bone Controller</a:t>
            </a:r>
            <a:endParaRPr kumimoji="1" lang="ja-JP" altLang="en-US" sz="4000" dirty="0"/>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7</a:t>
            </a:fld>
            <a:endParaRPr kumimoji="1" lang="ja-JP" altLang="en-US" dirty="0"/>
          </a:p>
        </p:txBody>
      </p:sp>
      <p:sp>
        <p:nvSpPr>
          <p:cNvPr id="16" name="テキスト ボックス 15"/>
          <p:cNvSpPr txBox="1"/>
          <p:nvPr/>
        </p:nvSpPr>
        <p:spPr>
          <a:xfrm>
            <a:off x="2908596" y="3642000"/>
            <a:ext cx="1699119" cy="461665"/>
          </a:xfrm>
          <a:prstGeom prst="rect">
            <a:avLst/>
          </a:prstGeom>
          <a:noFill/>
        </p:spPr>
        <p:txBody>
          <a:bodyPr wrap="none" rtlCol="0">
            <a:spAutoFit/>
          </a:bodyPr>
          <a:lstStyle/>
          <a:p>
            <a:r>
              <a:rPr kumimoji="1" lang="en-US" altLang="ja-JP" sz="2400" dirty="0">
                <a:solidFill>
                  <a:srgbClr val="FFFF00"/>
                </a:solidFill>
              </a:rPr>
              <a:t>SSM of LTI</a:t>
            </a:r>
            <a:endParaRPr kumimoji="1" lang="ja-JP" altLang="en-US" sz="2400" dirty="0"/>
          </a:p>
        </p:txBody>
      </p:sp>
      <p:sp>
        <p:nvSpPr>
          <p:cNvPr id="17" name="テキスト ボックス 16"/>
          <p:cNvSpPr txBox="1"/>
          <p:nvPr/>
        </p:nvSpPr>
        <p:spPr>
          <a:xfrm>
            <a:off x="2886768" y="2335300"/>
            <a:ext cx="2185214" cy="600164"/>
          </a:xfrm>
          <a:prstGeom prst="rect">
            <a:avLst/>
          </a:prstGeom>
          <a:noFill/>
        </p:spPr>
        <p:txBody>
          <a:bodyPr wrap="none" rtlCol="0">
            <a:spAutoFit/>
          </a:bodyPr>
          <a:lstStyle/>
          <a:p>
            <a:r>
              <a:rPr lang="en-US" altLang="ja-JP" dirty="0"/>
              <a:t>Polynomial function</a:t>
            </a:r>
          </a:p>
          <a:p>
            <a:r>
              <a:rPr kumimoji="1" lang="en-US" altLang="ja-JP" sz="1500" dirty="0"/>
              <a:t>[Mukai 2015]</a:t>
            </a:r>
            <a:endParaRPr kumimoji="1" lang="ja-JP" altLang="en-US" sz="1500" dirty="0"/>
          </a:p>
        </p:txBody>
      </p:sp>
    </p:spTree>
    <p:extLst>
      <p:ext uri="{BB962C8B-B14F-4D97-AF65-F5344CB8AC3E}">
        <p14:creationId xmlns:p14="http://schemas.microsoft.com/office/powerpoint/2010/main" val="21442501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800" dirty="0" smtClean="0"/>
              <a:t>Related Dynamic Skinning Methods</a:t>
            </a:r>
            <a:endParaRPr lang="ja-JP" altLang="en-US" sz="3800" dirty="0"/>
          </a:p>
        </p:txBody>
      </p:sp>
      <p:sp>
        <p:nvSpPr>
          <p:cNvPr id="4" name="スライド番号プレースホルダー 3"/>
          <p:cNvSpPr>
            <a:spLocks noGrp="1"/>
          </p:cNvSpPr>
          <p:nvPr>
            <p:ph type="sldNum" sz="quarter" idx="12"/>
          </p:nvPr>
        </p:nvSpPr>
        <p:spPr>
          <a:xfrm>
            <a:off x="6570222" y="4767264"/>
            <a:ext cx="2133600" cy="273844"/>
          </a:xfrm>
        </p:spPr>
        <p:txBody>
          <a:bodyPr/>
          <a:lstStyle/>
          <a:p>
            <a:fld id="{D2D8002D-B5B0-4BAC-B1F6-782DDCCE6D9C}" type="slidenum">
              <a:rPr lang="ja-JP" altLang="en-US" smtClean="0"/>
              <a:pPr/>
              <a:t>8</a:t>
            </a:fld>
            <a:endParaRPr lang="ja-JP" altLang="en-US" dirty="0"/>
          </a:p>
        </p:txBody>
      </p:sp>
      <p:sp>
        <p:nvSpPr>
          <p:cNvPr id="16" name="テキスト ボックス 15"/>
          <p:cNvSpPr txBox="1"/>
          <p:nvPr/>
        </p:nvSpPr>
        <p:spPr>
          <a:xfrm>
            <a:off x="6168162" y="1898388"/>
            <a:ext cx="2518638" cy="646331"/>
          </a:xfrm>
          <a:prstGeom prst="rect">
            <a:avLst/>
          </a:prstGeom>
          <a:noFill/>
        </p:spPr>
        <p:txBody>
          <a:bodyPr wrap="none" rtlCol="0">
            <a:spAutoFit/>
          </a:bodyPr>
          <a:lstStyle/>
          <a:p>
            <a:r>
              <a:rPr lang="en-US" altLang="ja-JP" dirty="0"/>
              <a:t>Dyna [Pons-Moll 2015]</a:t>
            </a:r>
          </a:p>
          <a:p>
            <a:r>
              <a:rPr lang="en-US" altLang="ja-JP" dirty="0"/>
              <a:t>DMPL [Loper 2015]</a:t>
            </a:r>
            <a:endParaRPr lang="ja-JP" altLang="en-US" dirty="0"/>
          </a:p>
        </p:txBody>
      </p:sp>
      <p:sp>
        <p:nvSpPr>
          <p:cNvPr id="17" name="テキスト ボックス 16"/>
          <p:cNvSpPr txBox="1"/>
          <p:nvPr/>
        </p:nvSpPr>
        <p:spPr>
          <a:xfrm>
            <a:off x="3339026" y="3340122"/>
            <a:ext cx="2749471" cy="646331"/>
          </a:xfrm>
          <a:prstGeom prst="rect">
            <a:avLst/>
          </a:prstGeom>
          <a:noFill/>
        </p:spPr>
        <p:txBody>
          <a:bodyPr wrap="none" rtlCol="0">
            <a:spAutoFit/>
          </a:bodyPr>
          <a:lstStyle/>
          <a:p>
            <a:r>
              <a:rPr lang="en-US" altLang="ja-JP" dirty="0"/>
              <a:t>Position-based dynamics</a:t>
            </a:r>
          </a:p>
          <a:p>
            <a:r>
              <a:rPr lang="en-US" altLang="ja-JP" dirty="0"/>
              <a:t>[Rumann 2015]</a:t>
            </a:r>
            <a:endParaRPr lang="ja-JP" altLang="en-US" dirty="0"/>
          </a:p>
        </p:txBody>
      </p:sp>
      <p:sp>
        <p:nvSpPr>
          <p:cNvPr id="21" name="テキスト ボックス 20"/>
          <p:cNvSpPr txBox="1"/>
          <p:nvPr/>
        </p:nvSpPr>
        <p:spPr>
          <a:xfrm>
            <a:off x="666500" y="1884869"/>
            <a:ext cx="2505814" cy="646331"/>
          </a:xfrm>
          <a:prstGeom prst="rect">
            <a:avLst/>
          </a:prstGeom>
          <a:noFill/>
        </p:spPr>
        <p:txBody>
          <a:bodyPr wrap="none" rtlCol="0">
            <a:spAutoFit/>
          </a:bodyPr>
          <a:lstStyle/>
          <a:p>
            <a:r>
              <a:rPr lang="en-US" altLang="ja-JP" dirty="0"/>
              <a:t>Skeleton-driven elastic</a:t>
            </a:r>
          </a:p>
          <a:p>
            <a:r>
              <a:rPr lang="en-US" altLang="ja-JP" dirty="0"/>
              <a:t>simulation [Park 2006]</a:t>
            </a:r>
            <a:endParaRPr lang="ja-JP" altLang="en-US" dirty="0"/>
          </a:p>
        </p:txBody>
      </p:sp>
      <p:sp>
        <p:nvSpPr>
          <p:cNvPr id="24" name="テキスト ボックス 23"/>
          <p:cNvSpPr txBox="1"/>
          <p:nvPr/>
        </p:nvSpPr>
        <p:spPr>
          <a:xfrm>
            <a:off x="6168162" y="3340122"/>
            <a:ext cx="2454518" cy="646331"/>
          </a:xfrm>
          <a:prstGeom prst="rect">
            <a:avLst/>
          </a:prstGeom>
          <a:noFill/>
        </p:spPr>
        <p:txBody>
          <a:bodyPr wrap="none" rtlCol="0">
            <a:spAutoFit/>
          </a:bodyPr>
          <a:lstStyle/>
          <a:p>
            <a:r>
              <a:rPr lang="en-US" altLang="ja-JP" dirty="0"/>
              <a:t>Pose-space subspace</a:t>
            </a:r>
          </a:p>
          <a:p>
            <a:r>
              <a:rPr lang="en-US" altLang="ja-JP" dirty="0"/>
              <a:t>dynamics</a:t>
            </a:r>
            <a:r>
              <a:rPr lang="ja-JP" altLang="en-US" dirty="0"/>
              <a:t> </a:t>
            </a:r>
            <a:r>
              <a:rPr lang="en-US" altLang="ja-JP" dirty="0"/>
              <a:t>[Xu 2016]</a:t>
            </a:r>
            <a:endParaRPr lang="ja-JP" altLang="en-US" dirty="0"/>
          </a:p>
        </p:txBody>
      </p:sp>
      <p:sp>
        <p:nvSpPr>
          <p:cNvPr id="27" name="テキスト ボックス 26"/>
          <p:cNvSpPr txBox="1"/>
          <p:nvPr/>
        </p:nvSpPr>
        <p:spPr>
          <a:xfrm>
            <a:off x="3339026" y="1884869"/>
            <a:ext cx="2416046" cy="646331"/>
          </a:xfrm>
          <a:prstGeom prst="rect">
            <a:avLst/>
          </a:prstGeom>
          <a:noFill/>
        </p:spPr>
        <p:txBody>
          <a:bodyPr wrap="none" rtlCol="0">
            <a:spAutoFit/>
          </a:bodyPr>
          <a:lstStyle/>
          <a:p>
            <a:r>
              <a:rPr lang="en-US" altLang="ja-JP" dirty="0"/>
              <a:t>Kinodynamic skinning</a:t>
            </a:r>
          </a:p>
          <a:p>
            <a:r>
              <a:rPr lang="en-US" altLang="ja-JP" dirty="0"/>
              <a:t>[Angelidis 2007]</a:t>
            </a:r>
            <a:endParaRPr lang="ja-JP" altLang="en-US" dirty="0"/>
          </a:p>
        </p:txBody>
      </p:sp>
      <p:sp>
        <p:nvSpPr>
          <p:cNvPr id="29" name="テキスト ボックス 28"/>
          <p:cNvSpPr txBox="1"/>
          <p:nvPr/>
        </p:nvSpPr>
        <p:spPr>
          <a:xfrm>
            <a:off x="602380" y="3340122"/>
            <a:ext cx="2569934" cy="646331"/>
          </a:xfrm>
          <a:prstGeom prst="rect">
            <a:avLst/>
          </a:prstGeom>
          <a:noFill/>
        </p:spPr>
        <p:txBody>
          <a:bodyPr wrap="none" rtlCol="0">
            <a:spAutoFit/>
          </a:bodyPr>
          <a:lstStyle/>
          <a:p>
            <a:r>
              <a:rPr lang="en-US" altLang="ja-JP" dirty="0"/>
              <a:t>Elastic material param-</a:t>
            </a:r>
          </a:p>
          <a:p>
            <a:r>
              <a:rPr lang="en-US" altLang="ja-JP" dirty="0"/>
              <a:t>eter learning [Shi 2008]</a:t>
            </a:r>
            <a:endParaRPr lang="ja-JP" altLang="en-US" dirty="0"/>
          </a:p>
        </p:txBody>
      </p:sp>
    </p:spTree>
    <p:extLst>
      <p:ext uri="{BB962C8B-B14F-4D97-AF65-F5344CB8AC3E}">
        <p14:creationId xmlns:p14="http://schemas.microsoft.com/office/powerpoint/2010/main" val="151499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70D35"/>
        </a:solidFill>
        <a:effectLst/>
      </p:bgPr>
    </p:bg>
    <p:spTree>
      <p:nvGrpSpPr>
        <p:cNvPr id="1" name=""/>
        <p:cNvGrpSpPr/>
        <p:nvPr/>
      </p:nvGrpSpPr>
      <p:grpSpPr>
        <a:xfrm>
          <a:off x="0" y="0"/>
          <a:ext cx="0" cy="0"/>
          <a:chOff x="0" y="0"/>
          <a:chExt cx="0" cy="0"/>
        </a:xfrm>
      </p:grpSpPr>
      <p:sp>
        <p:nvSpPr>
          <p:cNvPr id="7" name="テキスト プレースホルダー 6"/>
          <p:cNvSpPr>
            <a:spLocks noGrp="1"/>
          </p:cNvSpPr>
          <p:nvPr>
            <p:ph type="body" idx="1"/>
          </p:nvPr>
        </p:nvSpPr>
        <p:spPr/>
        <p:txBody>
          <a:bodyPr>
            <a:normAutofit/>
          </a:bodyPr>
          <a:lstStyle/>
          <a:p>
            <a:r>
              <a:rPr lang="en-US" altLang="ja-JP" sz="3000" b="1" dirty="0" smtClean="0"/>
              <a:t>Building Helper </a:t>
            </a:r>
            <a:r>
              <a:rPr lang="en-US" altLang="ja-JP" sz="3000" b="1" dirty="0"/>
              <a:t>Bone </a:t>
            </a:r>
            <a:r>
              <a:rPr kumimoji="1" lang="en-US" altLang="ja-JP" sz="3000" b="1" dirty="0"/>
              <a:t>Controller</a:t>
            </a:r>
            <a:endParaRPr kumimoji="1" lang="ja-JP" altLang="en-US" sz="3000" b="1" dirty="0"/>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9</a:t>
            </a:fld>
            <a:endParaRPr kumimoji="1" lang="ja-JP" altLang="en-US" dirty="0"/>
          </a:p>
        </p:txBody>
      </p:sp>
      <p:sp>
        <p:nvSpPr>
          <p:cNvPr id="2" name="タイトル 1"/>
          <p:cNvSpPr>
            <a:spLocks noGrp="1"/>
          </p:cNvSpPr>
          <p:nvPr>
            <p:ph type="title"/>
          </p:nvPr>
        </p:nvSpPr>
        <p:spPr/>
        <p:txBody>
          <a:bodyPr/>
          <a:lstStyle/>
          <a:p>
            <a:endParaRPr kumimoji="1" lang="ja-JP" altLang="en-US" dirty="0"/>
          </a:p>
        </p:txBody>
      </p:sp>
    </p:spTree>
    <p:extLst>
      <p:ext uri="{BB962C8B-B14F-4D97-AF65-F5344CB8AC3E}">
        <p14:creationId xmlns:p14="http://schemas.microsoft.com/office/powerpoint/2010/main" val="98872426"/>
      </p:ext>
    </p:extLst>
  </p:cSld>
  <p:clrMapOvr>
    <a:masterClrMapping/>
  </p:clrMapOvr>
  <p:transition spd="slow">
    <p:fade thruBlk="1"/>
  </p:transition>
  <p:timing>
    <p:tnLst>
      <p:par>
        <p:cTn id="1" dur="indefinite" restart="never" nodeType="tmRoot"/>
      </p:par>
    </p:tnLst>
  </p:timing>
</p:sld>
</file>

<file path=ppt/theme/theme1.xml><?xml version="1.0" encoding="utf-8"?>
<a:theme xmlns:a="http://schemas.openxmlformats.org/drawingml/2006/main" name="S2016">
  <a:themeElements>
    <a:clrScheme name="S2016">
      <a:dk1>
        <a:srgbClr val="38144C"/>
      </a:dk1>
      <a:lt1>
        <a:srgbClr val="FFFFFF"/>
      </a:lt1>
      <a:dk2>
        <a:srgbClr val="38144C"/>
      </a:dk2>
      <a:lt2>
        <a:srgbClr val="FFFFFF"/>
      </a:lt2>
      <a:accent1>
        <a:srgbClr val="715896"/>
      </a:accent1>
      <a:accent2>
        <a:srgbClr val="FFF32A"/>
      </a:accent2>
      <a:accent3>
        <a:srgbClr val="F00F64"/>
      </a:accent3>
      <a:accent4>
        <a:srgbClr val="F46D54"/>
      </a:accent4>
      <a:accent5>
        <a:srgbClr val="8C8B8B"/>
      </a:accent5>
      <a:accent6>
        <a:srgbClr val="7F3888"/>
      </a:accent6>
      <a:hlink>
        <a:srgbClr val="F00F64"/>
      </a:hlink>
      <a:folHlink>
        <a:srgbClr val="F05B8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1247</TotalTime>
  <Words>2524</Words>
  <Application>Microsoft Office PowerPoint</Application>
  <PresentationFormat>画面に合わせる (16:9)</PresentationFormat>
  <Paragraphs>335</Paragraphs>
  <Slides>29</Slides>
  <Notes>29</Notes>
  <HiddenSlides>0</HiddenSlides>
  <MMClips>11</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29</vt:i4>
      </vt:variant>
    </vt:vector>
  </HeadingPairs>
  <TitlesOfParts>
    <vt:vector size="38" baseType="lpstr">
      <vt:lpstr>ＭＳ Ｐゴシック</vt:lpstr>
      <vt:lpstr>メイリオ</vt:lpstr>
      <vt:lpstr>Arial</vt:lpstr>
      <vt:lpstr>Arial Black</vt:lpstr>
      <vt:lpstr>Calibri</vt:lpstr>
      <vt:lpstr>Cambria Math</vt:lpstr>
      <vt:lpstr>Monotype Corsiva</vt:lpstr>
      <vt:lpstr>Times New Roman</vt:lpstr>
      <vt:lpstr>S2016</vt:lpstr>
      <vt:lpstr>Efficient Dynamic Skinning with Low-Rank Helper Bone Controllers</vt:lpstr>
      <vt:lpstr>Motivation</vt:lpstr>
      <vt:lpstr>Wish List from Game Developers</vt:lpstr>
      <vt:lpstr>Linear Blend Skinning (LBS) </vt:lpstr>
      <vt:lpstr>Helper Bone Rig</vt:lpstr>
      <vt:lpstr>Example-based Helper Bone Control</vt:lpstr>
      <vt:lpstr>Helper Bone Controller</vt:lpstr>
      <vt:lpstr>Related Dynamic Skinning Methods</vt:lpstr>
      <vt:lpstr>PowerPoint プレゼンテーション</vt:lpstr>
      <vt:lpstr>Authoring System</vt:lpstr>
      <vt:lpstr>Example-based Controller Building</vt:lpstr>
      <vt:lpstr>Dynamic Control with LTI System</vt:lpstr>
      <vt:lpstr>State-Space Model of LTI System</vt:lpstr>
      <vt:lpstr>System Identification</vt:lpstr>
      <vt:lpstr>Dimensionality Reduction of Internal State</vt:lpstr>
      <vt:lpstr>N2SID: Nuclear Norm System IDentification</vt:lpstr>
      <vt:lpstr>Algorithm Summary</vt:lpstr>
      <vt:lpstr>PowerPoint プレゼンテーション</vt:lpstr>
      <vt:lpstr>Monster’s Leg Model</vt:lpstr>
      <vt:lpstr>Sampling of Training Data</vt:lpstr>
      <vt:lpstr>Runtime Rig with Four Helper Bones</vt:lpstr>
      <vt:lpstr>Performance Evaluation</vt:lpstr>
      <vt:lpstr>Autoregressive Model-based Control</vt:lpstr>
      <vt:lpstr>Approximation of Human-like Muscle Rig                                                                                                http://www.behind-universe.org/</vt:lpstr>
      <vt:lpstr>Exaggeration of Dynamic Deformation</vt:lpstr>
      <vt:lpstr>Level of Deformation Details</vt:lpstr>
      <vt:lpstr>Level of Deformation Details</vt:lpstr>
      <vt:lpstr>Pros and Cons</vt:lpstr>
      <vt:lpstr>Conclusion</vt:lpstr>
    </vt:vector>
  </TitlesOfParts>
  <Company>Q LTD San Francisco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Todd Szymanski</dc:creator>
  <cp:lastModifiedBy>Tomohiko Mukai</cp:lastModifiedBy>
  <cp:revision>145</cp:revision>
  <cp:lastPrinted>2016-07-23T03:40:27Z</cp:lastPrinted>
  <dcterms:created xsi:type="dcterms:W3CDTF">2016-04-01T16:33:07Z</dcterms:created>
  <dcterms:modified xsi:type="dcterms:W3CDTF">2016-07-25T07:49:04Z</dcterms:modified>
</cp:coreProperties>
</file>